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6" r:id="rId2"/>
    <p:sldId id="302" r:id="rId3"/>
    <p:sldId id="303" r:id="rId4"/>
    <p:sldId id="304"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4" d="100"/>
          <a:sy n="54" d="100"/>
        </p:scale>
        <p:origin x="79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E2E6-7FF9-636C-A453-B0482BEBB3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9BA838-E167-D7A8-665F-10160D416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5DAF78-7848-C0E0-952F-92785956A3E0}"/>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6CE8151A-747C-0F8B-E375-309047004F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268B1E-084F-CC15-F71D-20F836E86226}"/>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2742231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57F5-0A70-2018-E717-DE4BB23F64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14A087-DD1A-7610-4BC2-7F3FAA38C3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BF209C-A5AA-46A4-0E87-88A060EBFE72}"/>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0A87D593-DA87-CD7E-DC2F-166534C6EB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D2E59E-CAA7-C9CB-6F33-239E75BC136C}"/>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58337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D6ECA4-1E05-074F-E598-18491E851A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186C51-145E-E5E3-3629-AAD237C327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91FDC2-1EB1-B4BD-CF8D-4C889E65E450}"/>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422E92C7-0E31-EA95-D0A8-745EA9D9BF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3C2350-F6EE-E921-A386-95D38E774171}"/>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68455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1A97-72B6-EE2F-4652-CB1C14F6EE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545C16-401B-1AE2-B812-2475900D4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EA0677-60F2-FE08-328B-A30395275E2B}"/>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6BEC6CE1-46E6-236E-AE01-BD493E52A0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167AEC-331B-0A37-A8EA-5FBED209BD3C}"/>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235032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6EE0-ED05-E26B-9E5D-A7A3E3D70E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9194ED-E2ED-A839-0B1B-D1FEA8D1F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DC8F0-F622-3044-5AE5-B06A18A2D601}"/>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A654EC3A-9295-FA03-4A42-7BD39E61A3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AF8F91-AEAD-FF08-C30D-F0AB1378DB28}"/>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1862237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83F3-8A60-DEFF-F82C-01CFF85294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22124F-312B-A781-3DA2-B87C52AF7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BB3971-49C0-7F0C-FD5F-66D8B722DD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2A30087-0543-0CAA-F673-98221DDA82ED}"/>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6" name="Footer Placeholder 5">
            <a:extLst>
              <a:ext uri="{FF2B5EF4-FFF2-40B4-BE49-F238E27FC236}">
                <a16:creationId xmlns:a16="http://schemas.microsoft.com/office/drawing/2014/main" id="{13DC5B96-7D98-D990-AA52-2DA475B825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6995EF-20CC-F10C-C461-98D7868E740A}"/>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195671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A1A95-BA7F-9520-1D6C-90CE3FAFA9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3EBFE5-441A-C3A4-1987-4FC7BEFD00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ABBCBD-8A3C-829F-9559-F53F4F297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B1B047-79F9-04D9-55A2-A13EFD0CCA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3EE5BA-4B5B-137F-6C59-C66EC8AD8F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130760-37A7-423C-DA9D-2D589D7513AB}"/>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8" name="Footer Placeholder 7">
            <a:extLst>
              <a:ext uri="{FF2B5EF4-FFF2-40B4-BE49-F238E27FC236}">
                <a16:creationId xmlns:a16="http://schemas.microsoft.com/office/drawing/2014/main" id="{63F044CD-D88F-FA79-DE79-710515216E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1D33F3-48F6-087D-099E-3EBE4B3E35C6}"/>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7077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2D7-04C2-C8FF-66A8-AA4F89CFD7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3B8982-2787-824A-70E0-064BC717C12E}"/>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4" name="Footer Placeholder 3">
            <a:extLst>
              <a:ext uri="{FF2B5EF4-FFF2-40B4-BE49-F238E27FC236}">
                <a16:creationId xmlns:a16="http://schemas.microsoft.com/office/drawing/2014/main" id="{2C715457-8741-5381-ABC9-CD37327FA3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69246A-652B-482F-C8BC-ADB772031CB4}"/>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08461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4956E-706F-B472-91F1-7CA2D409999F}"/>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3" name="Footer Placeholder 2">
            <a:extLst>
              <a:ext uri="{FF2B5EF4-FFF2-40B4-BE49-F238E27FC236}">
                <a16:creationId xmlns:a16="http://schemas.microsoft.com/office/drawing/2014/main" id="{AA8B5EC1-A71A-1809-584E-05D965EA2E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1AC8F9-D245-1C0D-B194-C0E667EEEBCB}"/>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54558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1C67-5224-B0C3-EFBB-9F5CF3B61C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A71EB1-1B1B-ED03-BF16-493379775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68579C-49E1-9A68-B06C-566479306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7748D-AD57-CB14-2020-7E13968AB0A6}"/>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6" name="Footer Placeholder 5">
            <a:extLst>
              <a:ext uri="{FF2B5EF4-FFF2-40B4-BE49-F238E27FC236}">
                <a16:creationId xmlns:a16="http://schemas.microsoft.com/office/drawing/2014/main" id="{379F16F1-2B7B-3657-7132-1EC04B0596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D13F7C-ACA2-B102-4AC1-81FD77C2B4E1}"/>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273634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536C-D3EE-7D79-4942-D7BDC79A75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49B761-7FEC-94AB-D312-2D074109DA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0D5A03-1DDD-9FE3-63C0-F02E50B31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E7F600-896B-AC1D-20E7-D1D1792B6D1F}"/>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6" name="Footer Placeholder 5">
            <a:extLst>
              <a:ext uri="{FF2B5EF4-FFF2-40B4-BE49-F238E27FC236}">
                <a16:creationId xmlns:a16="http://schemas.microsoft.com/office/drawing/2014/main" id="{2649DA4A-EA31-76E3-C631-1624FD5A8F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2B641C-E01A-3EC8-9B80-70D4C730A25C}"/>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1703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66770D-D32A-522A-B7DE-5220816B50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09C99B-8E57-F440-D69F-37CE86B994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531B9-FA24-1DA9-1C5E-BC6CD5B5B7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1D2A3008-5727-798D-CD3D-891D56767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985B4F-F4D6-8A0D-40F5-D7BBD5E412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37D2C-9A3A-4403-B17A-2D12DDFF58D3}" type="slidenum">
              <a:rPr lang="en-IN" smtClean="0"/>
              <a:t>‹#›</a:t>
            </a:fld>
            <a:endParaRPr lang="en-IN"/>
          </a:p>
        </p:txBody>
      </p:sp>
    </p:spTree>
    <p:extLst>
      <p:ext uri="{BB962C8B-B14F-4D97-AF65-F5344CB8AC3E}">
        <p14:creationId xmlns:p14="http://schemas.microsoft.com/office/powerpoint/2010/main" val="2974598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oleObject" Target="../embeddings/oleObject2.bin"/></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EC96D-80AE-6F4F-7747-FEBDA60E152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02EFC01-22C9-73C7-AC32-194D03CF7BEB}"/>
              </a:ext>
            </a:extLst>
          </p:cNvPr>
          <p:cNvSpPr txBox="1"/>
          <p:nvPr/>
        </p:nvSpPr>
        <p:spPr>
          <a:xfrm>
            <a:off x="1896004" y="2875002"/>
            <a:ext cx="8399992" cy="1107996"/>
          </a:xfrm>
          <a:prstGeom prst="rect">
            <a:avLst/>
          </a:prstGeom>
          <a:noFill/>
        </p:spPr>
        <p:txBody>
          <a:bodyPr wrap="none" rtlCol="0">
            <a:spAutoFit/>
          </a:bodyPr>
          <a:lstStyle/>
          <a:p>
            <a:pPr algn="ctr"/>
            <a:r>
              <a:rPr lang="en-IN" sz="6600" dirty="0"/>
              <a:t>Reinforcement Learning</a:t>
            </a:r>
          </a:p>
        </p:txBody>
      </p:sp>
    </p:spTree>
    <p:extLst>
      <p:ext uri="{BB962C8B-B14F-4D97-AF65-F5344CB8AC3E}">
        <p14:creationId xmlns:p14="http://schemas.microsoft.com/office/powerpoint/2010/main" val="2717746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9C75F-627E-894A-53BD-A546C2FCC1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FB1192-FD91-E024-AF07-B2598E9F1541}"/>
              </a:ext>
            </a:extLst>
          </p:cNvPr>
          <p:cNvSpPr txBox="1"/>
          <p:nvPr/>
        </p:nvSpPr>
        <p:spPr>
          <a:xfrm>
            <a:off x="89647" y="125506"/>
            <a:ext cx="11932024" cy="2031325"/>
          </a:xfrm>
          <a:prstGeom prst="rect">
            <a:avLst/>
          </a:prstGeom>
          <a:noFill/>
        </p:spPr>
        <p:txBody>
          <a:bodyPr wrap="square" rtlCol="0">
            <a:spAutoFit/>
          </a:bodyPr>
          <a:lstStyle/>
          <a:p>
            <a:r>
              <a:rPr lang="en-IN" dirty="0"/>
              <a:t>Once we compute the Q-</a:t>
            </a:r>
            <a:r>
              <a:rPr lang="en-IN" dirty="0" err="1"/>
              <a:t>fn</a:t>
            </a:r>
            <a:r>
              <a:rPr lang="en-IN" dirty="0"/>
              <a:t>, it gives a way to pick actions as well – the best possible return from State s is the largest value of Q(</a:t>
            </a:r>
            <a:r>
              <a:rPr lang="en-IN" dirty="0" err="1"/>
              <a:t>s,a</a:t>
            </a:r>
            <a:r>
              <a:rPr lang="en-IN" dirty="0"/>
              <a:t>) maximizing over a. The best possible action in State s is the action that maximizes Q(</a:t>
            </a:r>
            <a:r>
              <a:rPr lang="en-IN" dirty="0" err="1"/>
              <a:t>s,a</a:t>
            </a:r>
            <a:r>
              <a:rPr lang="en-IN" dirty="0"/>
              <a:t>). </a:t>
            </a:r>
          </a:p>
          <a:p>
            <a:endParaRPr lang="en-IN" dirty="0"/>
          </a:p>
          <a:p>
            <a:r>
              <a:rPr lang="en-IN" dirty="0"/>
              <a:t>Alternatively, in order to earn the biggest possible return, take the action that results in the biggest total return. If we can compute Q(</a:t>
            </a:r>
            <a:r>
              <a:rPr lang="en-IN" dirty="0" err="1"/>
              <a:t>s,a</a:t>
            </a:r>
            <a:r>
              <a:rPr lang="en-IN" dirty="0"/>
              <a:t>) for every state and every action, we can find the optimal policy Pi (S). </a:t>
            </a:r>
          </a:p>
          <a:p>
            <a:endParaRPr lang="en-IN" dirty="0"/>
          </a:p>
          <a:p>
            <a:r>
              <a:rPr lang="en-IN" dirty="0"/>
              <a:t>Note that the Q function is also known as the Q* or Optimal Q-function.</a:t>
            </a:r>
          </a:p>
        </p:txBody>
      </p:sp>
      <p:pic>
        <p:nvPicPr>
          <p:cNvPr id="4" name="Picture 3">
            <a:extLst>
              <a:ext uri="{FF2B5EF4-FFF2-40B4-BE49-F238E27FC236}">
                <a16:creationId xmlns:a16="http://schemas.microsoft.com/office/drawing/2014/main" id="{68B9490D-49CF-3BD1-27D2-8F6FD530F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29" y="2156831"/>
            <a:ext cx="9132661" cy="4494981"/>
          </a:xfrm>
          <a:prstGeom prst="rect">
            <a:avLst/>
          </a:prstGeom>
          <a:ln>
            <a:solidFill>
              <a:schemeClr val="tx1"/>
            </a:solidFill>
          </a:ln>
        </p:spPr>
      </p:pic>
      <p:graphicFrame>
        <p:nvGraphicFramePr>
          <p:cNvPr id="5" name="Object 4">
            <a:extLst>
              <a:ext uri="{FF2B5EF4-FFF2-40B4-BE49-F238E27FC236}">
                <a16:creationId xmlns:a16="http://schemas.microsoft.com/office/drawing/2014/main" id="{0DC3D309-D06D-BA2E-1589-FF06EEA3AA0D}"/>
              </a:ext>
            </a:extLst>
          </p:cNvPr>
          <p:cNvGraphicFramePr>
            <a:graphicFrameLocks noChangeAspect="1"/>
          </p:cNvGraphicFramePr>
          <p:nvPr>
            <p:extLst>
              <p:ext uri="{D42A27DB-BD31-4B8C-83A1-F6EECF244321}">
                <p14:modId xmlns:p14="http://schemas.microsoft.com/office/powerpoint/2010/main" val="2347435953"/>
              </p:ext>
            </p:extLst>
          </p:nvPr>
        </p:nvGraphicFramePr>
        <p:xfrm>
          <a:off x="9354671" y="3429000"/>
          <a:ext cx="2667000" cy="716559"/>
        </p:xfrm>
        <a:graphic>
          <a:graphicData uri="http://schemas.openxmlformats.org/presentationml/2006/ole">
            <mc:AlternateContent xmlns:mc="http://schemas.openxmlformats.org/markup-compatibility/2006">
              <mc:Choice xmlns:v="urn:schemas-microsoft-com:vml" Requires="v">
                <p:oleObj name="Packager Shell Object" showAsIcon="1" r:id="rId3" imgW="2666813" imgH="518215" progId="Package">
                  <p:embed/>
                </p:oleObj>
              </mc:Choice>
              <mc:Fallback>
                <p:oleObj name="Packager Shell Object" showAsIcon="1" r:id="rId3" imgW="2666813" imgH="518215" progId="Package">
                  <p:embed/>
                  <p:pic>
                    <p:nvPicPr>
                      <p:cNvPr id="0" name=""/>
                      <p:cNvPicPr/>
                      <p:nvPr/>
                    </p:nvPicPr>
                    <p:blipFill>
                      <a:blip r:embed="rId4"/>
                      <a:stretch>
                        <a:fillRect/>
                      </a:stretch>
                    </p:blipFill>
                    <p:spPr>
                      <a:xfrm>
                        <a:off x="9354671" y="3429000"/>
                        <a:ext cx="2667000" cy="716559"/>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326075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0C897-31F3-8840-D271-0F13AE177A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56588C-B0E8-FF38-9E98-3DD84F631A35}"/>
              </a:ext>
            </a:extLst>
          </p:cNvPr>
          <p:cNvSpPr txBox="1"/>
          <p:nvPr/>
        </p:nvSpPr>
        <p:spPr>
          <a:xfrm>
            <a:off x="89648" y="89647"/>
            <a:ext cx="11958918" cy="1200329"/>
          </a:xfrm>
          <a:prstGeom prst="rect">
            <a:avLst/>
          </a:prstGeom>
          <a:noFill/>
        </p:spPr>
        <p:txBody>
          <a:bodyPr wrap="square" rtlCol="0">
            <a:spAutoFit/>
          </a:bodyPr>
          <a:lstStyle/>
          <a:p>
            <a:r>
              <a:rPr lang="en-IN" b="1" dirty="0"/>
              <a:t>Bellman Equation</a:t>
            </a:r>
          </a:p>
          <a:p>
            <a:endParaRPr lang="en-IN" b="1" dirty="0"/>
          </a:p>
          <a:p>
            <a:r>
              <a:rPr lang="en-IN" dirty="0"/>
              <a:t>To summarize, if we can compute the state action value function for Q(</a:t>
            </a:r>
            <a:r>
              <a:rPr lang="en-IN" dirty="0" err="1"/>
              <a:t>s,a</a:t>
            </a:r>
            <a:r>
              <a:rPr lang="en-IN" dirty="0"/>
              <a:t>) for every state, we can pick a good value for action from every state.</a:t>
            </a:r>
          </a:p>
        </p:txBody>
      </p:sp>
      <p:pic>
        <p:nvPicPr>
          <p:cNvPr id="4" name="Picture 3">
            <a:extLst>
              <a:ext uri="{FF2B5EF4-FFF2-40B4-BE49-F238E27FC236}">
                <a16:creationId xmlns:a16="http://schemas.microsoft.com/office/drawing/2014/main" id="{41F5A4F0-B055-B331-C634-2083B9FD4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396" y="1136584"/>
            <a:ext cx="6375207" cy="2093875"/>
          </a:xfrm>
          <a:prstGeom prst="rect">
            <a:avLst/>
          </a:prstGeom>
          <a:ln>
            <a:solidFill>
              <a:schemeClr val="tx1"/>
            </a:solidFill>
          </a:ln>
        </p:spPr>
      </p:pic>
      <p:sp>
        <p:nvSpPr>
          <p:cNvPr id="5" name="TextBox 4">
            <a:extLst>
              <a:ext uri="{FF2B5EF4-FFF2-40B4-BE49-F238E27FC236}">
                <a16:creationId xmlns:a16="http://schemas.microsoft.com/office/drawing/2014/main" id="{3A3C0B8E-BE3E-35D6-F974-7CDBB18B34B1}"/>
              </a:ext>
            </a:extLst>
          </p:cNvPr>
          <p:cNvSpPr txBox="1"/>
          <p:nvPr/>
        </p:nvSpPr>
        <p:spPr>
          <a:xfrm>
            <a:off x="89648" y="3343835"/>
            <a:ext cx="9563708" cy="369332"/>
          </a:xfrm>
          <a:prstGeom prst="rect">
            <a:avLst/>
          </a:prstGeom>
          <a:noFill/>
        </p:spPr>
        <p:txBody>
          <a:bodyPr wrap="none" rtlCol="0">
            <a:spAutoFit/>
          </a:bodyPr>
          <a:lstStyle/>
          <a:p>
            <a:r>
              <a:rPr lang="en-IN" dirty="0"/>
              <a:t>In the terminal state, the bellman equation simplifies to Q(</a:t>
            </a:r>
            <a:r>
              <a:rPr lang="en-IN" dirty="0" err="1"/>
              <a:t>s,a</a:t>
            </a:r>
            <a:r>
              <a:rPr lang="en-IN" dirty="0"/>
              <a:t>) = R(S). Sample calculation for a policy</a:t>
            </a:r>
          </a:p>
        </p:txBody>
      </p:sp>
      <p:pic>
        <p:nvPicPr>
          <p:cNvPr id="7" name="Picture 6">
            <a:extLst>
              <a:ext uri="{FF2B5EF4-FFF2-40B4-BE49-F238E27FC236}">
                <a16:creationId xmlns:a16="http://schemas.microsoft.com/office/drawing/2014/main" id="{33F01BEB-437C-9056-3973-25008F0B0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65" y="3805739"/>
            <a:ext cx="5199530" cy="2884074"/>
          </a:xfrm>
          <a:prstGeom prst="rect">
            <a:avLst/>
          </a:prstGeom>
          <a:ln>
            <a:solidFill>
              <a:schemeClr val="tx1"/>
            </a:solidFill>
          </a:ln>
        </p:spPr>
      </p:pic>
      <p:pic>
        <p:nvPicPr>
          <p:cNvPr id="9" name="Picture 8">
            <a:extLst>
              <a:ext uri="{FF2B5EF4-FFF2-40B4-BE49-F238E27FC236}">
                <a16:creationId xmlns:a16="http://schemas.microsoft.com/office/drawing/2014/main" id="{CD361093-C959-90EF-A6FC-B9B73F738D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3751896"/>
            <a:ext cx="5199530" cy="2904878"/>
          </a:xfrm>
          <a:prstGeom prst="rect">
            <a:avLst/>
          </a:prstGeom>
          <a:ln>
            <a:solidFill>
              <a:schemeClr val="tx1"/>
            </a:solidFill>
          </a:ln>
        </p:spPr>
      </p:pic>
    </p:spTree>
    <p:extLst>
      <p:ext uri="{BB962C8B-B14F-4D97-AF65-F5344CB8AC3E}">
        <p14:creationId xmlns:p14="http://schemas.microsoft.com/office/powerpoint/2010/main" val="1875171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6D6D8-C144-CD7B-8504-8FD0BCF436D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AB476C-21AC-A363-8004-545B81A8E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265" y="184753"/>
            <a:ext cx="7171469" cy="2734083"/>
          </a:xfrm>
          <a:prstGeom prst="rect">
            <a:avLst/>
          </a:prstGeom>
          <a:ln>
            <a:solidFill>
              <a:schemeClr val="tx1"/>
            </a:solidFill>
          </a:ln>
        </p:spPr>
      </p:pic>
      <p:sp>
        <p:nvSpPr>
          <p:cNvPr id="4" name="TextBox 3">
            <a:extLst>
              <a:ext uri="{FF2B5EF4-FFF2-40B4-BE49-F238E27FC236}">
                <a16:creationId xmlns:a16="http://schemas.microsoft.com/office/drawing/2014/main" id="{D05ADFBF-6D8B-5F91-2887-C2B09C6D2193}"/>
              </a:ext>
            </a:extLst>
          </p:cNvPr>
          <p:cNvSpPr txBox="1"/>
          <p:nvPr/>
        </p:nvSpPr>
        <p:spPr>
          <a:xfrm>
            <a:off x="168415" y="2959042"/>
            <a:ext cx="2189830" cy="369332"/>
          </a:xfrm>
          <a:prstGeom prst="rect">
            <a:avLst/>
          </a:prstGeom>
          <a:noFill/>
        </p:spPr>
        <p:txBody>
          <a:bodyPr wrap="none" rtlCol="0">
            <a:spAutoFit/>
          </a:bodyPr>
          <a:lstStyle/>
          <a:p>
            <a:r>
              <a:rPr lang="en-IN" dirty="0"/>
              <a:t>In depth explanation:</a:t>
            </a:r>
          </a:p>
        </p:txBody>
      </p:sp>
      <p:pic>
        <p:nvPicPr>
          <p:cNvPr id="6" name="Picture 5">
            <a:extLst>
              <a:ext uri="{FF2B5EF4-FFF2-40B4-BE49-F238E27FC236}">
                <a16:creationId xmlns:a16="http://schemas.microsoft.com/office/drawing/2014/main" id="{FEAFF0D3-02E3-5A59-61AE-22478BD49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8567"/>
            <a:ext cx="7544454" cy="1082134"/>
          </a:xfrm>
          <a:prstGeom prst="rect">
            <a:avLst/>
          </a:prstGeom>
        </p:spPr>
      </p:pic>
      <p:pic>
        <p:nvPicPr>
          <p:cNvPr id="8" name="Picture 7">
            <a:extLst>
              <a:ext uri="{FF2B5EF4-FFF2-40B4-BE49-F238E27FC236}">
                <a16:creationId xmlns:a16="http://schemas.microsoft.com/office/drawing/2014/main" id="{BB36B50F-27C1-4D5B-4B60-9A7FD1BF6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449038"/>
            <a:ext cx="8055038" cy="1158340"/>
          </a:xfrm>
          <a:prstGeom prst="rect">
            <a:avLst/>
          </a:prstGeom>
        </p:spPr>
      </p:pic>
      <p:pic>
        <p:nvPicPr>
          <p:cNvPr id="10" name="Picture 9">
            <a:extLst>
              <a:ext uri="{FF2B5EF4-FFF2-40B4-BE49-F238E27FC236}">
                <a16:creationId xmlns:a16="http://schemas.microsoft.com/office/drawing/2014/main" id="{DCB67482-A67A-5475-FFC8-5C52D4CC40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655715"/>
            <a:ext cx="7978831" cy="1112616"/>
          </a:xfrm>
          <a:prstGeom prst="rect">
            <a:avLst/>
          </a:prstGeom>
        </p:spPr>
      </p:pic>
      <p:sp>
        <p:nvSpPr>
          <p:cNvPr id="11" name="TextBox 10">
            <a:extLst>
              <a:ext uri="{FF2B5EF4-FFF2-40B4-BE49-F238E27FC236}">
                <a16:creationId xmlns:a16="http://schemas.microsoft.com/office/drawing/2014/main" id="{6BF17D9A-C083-0176-2197-34A55D7A64F7}"/>
              </a:ext>
            </a:extLst>
          </p:cNvPr>
          <p:cNvSpPr txBox="1"/>
          <p:nvPr/>
        </p:nvSpPr>
        <p:spPr>
          <a:xfrm>
            <a:off x="8982636" y="3569833"/>
            <a:ext cx="1782155" cy="369332"/>
          </a:xfrm>
          <a:prstGeom prst="rect">
            <a:avLst/>
          </a:prstGeom>
          <a:noFill/>
        </p:spPr>
        <p:txBody>
          <a:bodyPr wrap="none" rtlCol="0">
            <a:spAutoFit/>
          </a:bodyPr>
          <a:lstStyle/>
          <a:p>
            <a:r>
              <a:rPr lang="en-IN" dirty="0"/>
              <a:t>[All Left rewards]</a:t>
            </a:r>
          </a:p>
        </p:txBody>
      </p:sp>
      <p:sp>
        <p:nvSpPr>
          <p:cNvPr id="12" name="TextBox 11">
            <a:extLst>
              <a:ext uri="{FF2B5EF4-FFF2-40B4-BE49-F238E27FC236}">
                <a16:creationId xmlns:a16="http://schemas.microsoft.com/office/drawing/2014/main" id="{994BCD52-E15A-C282-E341-205F0A3F4048}"/>
              </a:ext>
            </a:extLst>
          </p:cNvPr>
          <p:cNvSpPr txBox="1"/>
          <p:nvPr/>
        </p:nvSpPr>
        <p:spPr>
          <a:xfrm>
            <a:off x="8982636" y="4780068"/>
            <a:ext cx="1907125" cy="369332"/>
          </a:xfrm>
          <a:prstGeom prst="rect">
            <a:avLst/>
          </a:prstGeom>
          <a:noFill/>
        </p:spPr>
        <p:txBody>
          <a:bodyPr wrap="none" rtlCol="0">
            <a:spAutoFit/>
          </a:bodyPr>
          <a:lstStyle/>
          <a:p>
            <a:r>
              <a:rPr lang="en-IN" dirty="0"/>
              <a:t>[All Right rewards]</a:t>
            </a:r>
          </a:p>
        </p:txBody>
      </p:sp>
      <p:sp>
        <p:nvSpPr>
          <p:cNvPr id="13" name="TextBox 12">
            <a:extLst>
              <a:ext uri="{FF2B5EF4-FFF2-40B4-BE49-F238E27FC236}">
                <a16:creationId xmlns:a16="http://schemas.microsoft.com/office/drawing/2014/main" id="{028C7701-2A12-E59E-2855-0ED21367A001}"/>
              </a:ext>
            </a:extLst>
          </p:cNvPr>
          <p:cNvSpPr txBox="1"/>
          <p:nvPr/>
        </p:nvSpPr>
        <p:spPr>
          <a:xfrm>
            <a:off x="8525167" y="5990303"/>
            <a:ext cx="3042243" cy="369332"/>
          </a:xfrm>
          <a:prstGeom prst="rect">
            <a:avLst/>
          </a:prstGeom>
          <a:noFill/>
        </p:spPr>
        <p:txBody>
          <a:bodyPr wrap="none" rtlCol="0">
            <a:spAutoFit/>
          </a:bodyPr>
          <a:lstStyle/>
          <a:p>
            <a:r>
              <a:rPr lang="en-IN" dirty="0"/>
              <a:t>[Policy based on Max rewards]</a:t>
            </a:r>
          </a:p>
        </p:txBody>
      </p:sp>
    </p:spTree>
    <p:extLst>
      <p:ext uri="{BB962C8B-B14F-4D97-AF65-F5344CB8AC3E}">
        <p14:creationId xmlns:p14="http://schemas.microsoft.com/office/powerpoint/2010/main" val="439721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BFB62-731C-E87D-14A6-A0E1BB14864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77FEF8E-8265-5D51-4F75-35261CECAE39}"/>
                  </a:ext>
                </a:extLst>
              </p:cNvPr>
              <p:cNvSpPr txBox="1"/>
              <p:nvPr/>
            </p:nvSpPr>
            <p:spPr>
              <a:xfrm>
                <a:off x="215153" y="215153"/>
                <a:ext cx="8625566" cy="5358390"/>
              </a:xfrm>
              <a:prstGeom prst="rect">
                <a:avLst/>
              </a:prstGeom>
              <a:noFill/>
            </p:spPr>
            <p:txBody>
              <a:bodyPr wrap="none" rtlCol="0">
                <a:spAutoFit/>
              </a:bodyPr>
              <a:lstStyle/>
              <a:p>
                <a:r>
                  <a:rPr lang="en-IN" b="1" dirty="0"/>
                  <a:t>Calculations</a:t>
                </a:r>
              </a:p>
              <a:p>
                <a:endParaRPr lang="en-IN" b="1" dirty="0"/>
              </a:p>
              <a:p>
                <a:r>
                  <a:rPr lang="en-IN" dirty="0"/>
                  <a:t>Q(2,</a:t>
                </a:r>
                <a:r>
                  <a:rPr lang="en-IN" dirty="0">
                    <a:sym typeface="Wingdings" panose="05000000000000000000" pitchFamily="2" charset="2"/>
                  </a:rPr>
                  <a:t>) = R(2) + </a:t>
                </a:r>
                <a14:m>
                  <m:oMath xmlns:m="http://schemas.openxmlformats.org/officeDocument/2006/math">
                    <m:r>
                      <a:rPr lang="en-IN" i="1" smtClean="0">
                        <a:latin typeface="Cambria Math" panose="02040503050406030204" pitchFamily="18" charset="0"/>
                        <a:ea typeface="Cambria Math" panose="02040503050406030204" pitchFamily="18" charset="0"/>
                        <a:sym typeface="Wingdings" panose="05000000000000000000" pitchFamily="2" charset="2"/>
                      </a:rPr>
                      <m:t>𝛾</m:t>
                    </m:r>
                  </m:oMath>
                </a14:m>
                <a:r>
                  <a:rPr lang="en-IN" dirty="0">
                    <a:sym typeface="Wingdings" panose="05000000000000000000" pitchFamily="2" charset="2"/>
                  </a:rPr>
                  <a:t>R(3) + </a:t>
                </a:r>
                <a14:m>
                  <m:oMath xmlns:m="http://schemas.openxmlformats.org/officeDocument/2006/math">
                    <m:sSup>
                      <m:sSupPr>
                        <m:ctrlPr>
                          <a:rPr lang="en-IN" i="1" smtClean="0">
                            <a:latin typeface="Cambria Math" panose="02040503050406030204" pitchFamily="18" charset="0"/>
                            <a:sym typeface="Wingdings" panose="05000000000000000000" pitchFamily="2" charset="2"/>
                          </a:rPr>
                        </m:ctrlPr>
                      </m:sSupPr>
                      <m:e>
                        <m:r>
                          <a:rPr lang="en-IN" i="1" smtClean="0">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sym typeface="Wingdings" panose="05000000000000000000" pitchFamily="2" charset="2"/>
                          </a:rPr>
                          <m:t>2</m:t>
                        </m:r>
                      </m:sup>
                    </m:sSup>
                  </m:oMath>
                </a14:m>
                <a:r>
                  <a:rPr lang="en-IN" dirty="0">
                    <a:sym typeface="Wingdings" panose="05000000000000000000" pitchFamily="2" charset="2"/>
                  </a:rPr>
                  <a:t>R(2) + </a:t>
                </a:r>
                <a14:m>
                  <m:oMath xmlns:m="http://schemas.openxmlformats.org/officeDocument/2006/math">
                    <m:sSup>
                      <m:sSupPr>
                        <m:ctrlPr>
                          <a:rPr lang="en-IN" i="1">
                            <a:latin typeface="Cambria Math" panose="02040503050406030204" pitchFamily="18" charset="0"/>
                            <a:sym typeface="Wingdings" panose="05000000000000000000" pitchFamily="2" charset="2"/>
                          </a:rPr>
                        </m:ctrlPr>
                      </m:sSupPr>
                      <m:e>
                        <m:r>
                          <a:rPr lang="en-IN" i="1">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ea typeface="Cambria Math" panose="02040503050406030204" pitchFamily="18" charset="0"/>
                            <a:sym typeface="Wingdings" panose="05000000000000000000" pitchFamily="2" charset="2"/>
                          </a:rPr>
                          <m:t>3</m:t>
                        </m:r>
                      </m:sup>
                    </m:sSup>
                  </m:oMath>
                </a14:m>
                <a:r>
                  <a:rPr lang="en-IN" dirty="0">
                    <a:sym typeface="Wingdings" panose="05000000000000000000" pitchFamily="2" charset="2"/>
                  </a:rPr>
                  <a:t>R(1) = 0 + 0.5*0 + 0.5*0.5*0 + 0.5*0.5*0.5*100 = 12.5 </a:t>
                </a:r>
              </a:p>
              <a:p>
                <a:endParaRPr lang="en-IN" dirty="0">
                  <a:sym typeface="Wingdings" panose="05000000000000000000" pitchFamily="2" charset="2"/>
                </a:endParaRPr>
              </a:p>
              <a:p>
                <a:r>
                  <a:rPr lang="en-IN" dirty="0">
                    <a:sym typeface="Wingdings" panose="05000000000000000000" pitchFamily="2" charset="2"/>
                  </a:rPr>
                  <a:t>Q(2, ) = R(2) + </a:t>
                </a:r>
                <a14:m>
                  <m:oMath xmlns:m="http://schemas.openxmlformats.org/officeDocument/2006/math">
                    <m:r>
                      <a:rPr lang="en-IN" i="1" smtClean="0">
                        <a:latin typeface="Cambria Math" panose="02040503050406030204" pitchFamily="18" charset="0"/>
                        <a:ea typeface="Cambria Math" panose="02040503050406030204" pitchFamily="18" charset="0"/>
                        <a:sym typeface="Wingdings" panose="05000000000000000000" pitchFamily="2" charset="2"/>
                      </a:rPr>
                      <m:t>𝛾</m:t>
                    </m:r>
                  </m:oMath>
                </a14:m>
                <a:r>
                  <a:rPr lang="en-IN" dirty="0">
                    <a:sym typeface="Wingdings" panose="05000000000000000000" pitchFamily="2" charset="2"/>
                  </a:rPr>
                  <a:t>R(1) = 0 + 0.5*100 = 50 </a:t>
                </a:r>
              </a:p>
              <a:p>
                <a:endParaRPr lang="en-IN" dirty="0">
                  <a:sym typeface="Wingdings" panose="05000000000000000000" pitchFamily="2" charset="2"/>
                </a:endParaRPr>
              </a:p>
              <a:p>
                <a:r>
                  <a:rPr lang="en-IN" dirty="0">
                    <a:sym typeface="Wingdings" panose="05000000000000000000" pitchFamily="2" charset="2"/>
                  </a:rPr>
                  <a:t>Q(3, ) = R(3) + </a:t>
                </a:r>
                <a14:m>
                  <m:oMath xmlns:m="http://schemas.openxmlformats.org/officeDocument/2006/math">
                    <m:r>
                      <a:rPr lang="en-IN" i="1" smtClean="0">
                        <a:latin typeface="Cambria Math" panose="02040503050406030204" pitchFamily="18" charset="0"/>
                        <a:ea typeface="Cambria Math" panose="02040503050406030204" pitchFamily="18" charset="0"/>
                        <a:sym typeface="Wingdings" panose="05000000000000000000" pitchFamily="2" charset="2"/>
                      </a:rPr>
                      <m:t>𝛾</m:t>
                    </m:r>
                  </m:oMath>
                </a14:m>
                <a:r>
                  <a:rPr lang="en-IN" dirty="0">
                    <a:sym typeface="Wingdings" panose="05000000000000000000" pitchFamily="2" charset="2"/>
                  </a:rPr>
                  <a:t>R(4) + </a:t>
                </a:r>
                <a14:m>
                  <m:oMath xmlns:m="http://schemas.openxmlformats.org/officeDocument/2006/math">
                    <m:sSup>
                      <m:sSupPr>
                        <m:ctrlPr>
                          <a:rPr lang="en-IN" i="1" smtClean="0">
                            <a:latin typeface="Cambria Math" panose="02040503050406030204" pitchFamily="18" charset="0"/>
                            <a:sym typeface="Wingdings" panose="05000000000000000000" pitchFamily="2" charset="2"/>
                          </a:rPr>
                        </m:ctrlPr>
                      </m:sSupPr>
                      <m:e>
                        <m:r>
                          <a:rPr lang="en-IN" i="1" smtClean="0">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sym typeface="Wingdings" panose="05000000000000000000" pitchFamily="2" charset="2"/>
                          </a:rPr>
                          <m:t>2</m:t>
                        </m:r>
                      </m:sup>
                    </m:sSup>
                  </m:oMath>
                </a14:m>
                <a:r>
                  <a:rPr lang="en-IN" dirty="0">
                    <a:sym typeface="Wingdings" panose="05000000000000000000" pitchFamily="2" charset="2"/>
                  </a:rPr>
                  <a:t>R(3) + </a:t>
                </a:r>
                <a14:m>
                  <m:oMath xmlns:m="http://schemas.openxmlformats.org/officeDocument/2006/math">
                    <m:sSup>
                      <m:sSupPr>
                        <m:ctrlPr>
                          <a:rPr lang="en-IN" i="1">
                            <a:latin typeface="Cambria Math" panose="02040503050406030204" pitchFamily="18" charset="0"/>
                            <a:sym typeface="Wingdings" panose="05000000000000000000" pitchFamily="2" charset="2"/>
                          </a:rPr>
                        </m:ctrlPr>
                      </m:sSupPr>
                      <m:e>
                        <m:r>
                          <a:rPr lang="en-IN" i="1">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ea typeface="Cambria Math" panose="02040503050406030204" pitchFamily="18" charset="0"/>
                            <a:sym typeface="Wingdings" panose="05000000000000000000" pitchFamily="2" charset="2"/>
                          </a:rPr>
                          <m:t>3</m:t>
                        </m:r>
                      </m:sup>
                    </m:sSup>
                  </m:oMath>
                </a14:m>
                <a:r>
                  <a:rPr lang="en-IN" dirty="0">
                    <a:sym typeface="Wingdings" panose="05000000000000000000" pitchFamily="2" charset="2"/>
                  </a:rPr>
                  <a:t>R(2) + </a:t>
                </a:r>
                <a14:m>
                  <m:oMath xmlns:m="http://schemas.openxmlformats.org/officeDocument/2006/math">
                    <m:sSup>
                      <m:sSupPr>
                        <m:ctrlPr>
                          <a:rPr lang="en-IN" i="1">
                            <a:latin typeface="Cambria Math" panose="02040503050406030204" pitchFamily="18" charset="0"/>
                            <a:sym typeface="Wingdings" panose="05000000000000000000" pitchFamily="2" charset="2"/>
                          </a:rPr>
                        </m:ctrlPr>
                      </m:sSupPr>
                      <m:e>
                        <m:r>
                          <a:rPr lang="en-IN" i="1">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ea typeface="Cambria Math" panose="02040503050406030204" pitchFamily="18" charset="0"/>
                            <a:sym typeface="Wingdings" panose="05000000000000000000" pitchFamily="2" charset="2"/>
                          </a:rPr>
                          <m:t>4</m:t>
                        </m:r>
                      </m:sup>
                    </m:sSup>
                  </m:oMath>
                </a14:m>
                <a:r>
                  <a:rPr lang="en-IN" dirty="0">
                    <a:sym typeface="Wingdings" panose="05000000000000000000" pitchFamily="2" charset="2"/>
                  </a:rPr>
                  <a:t>R(1) =  0.5*0.5*0.5*0.5*100 = 6.25 </a:t>
                </a:r>
              </a:p>
              <a:p>
                <a:endParaRPr lang="en-IN" dirty="0">
                  <a:sym typeface="Wingdings" panose="05000000000000000000" pitchFamily="2" charset="2"/>
                </a:endParaRPr>
              </a:p>
              <a:p>
                <a:r>
                  <a:rPr lang="en-IN" dirty="0">
                    <a:sym typeface="Wingdings" panose="05000000000000000000" pitchFamily="2" charset="2"/>
                  </a:rPr>
                  <a:t>Q(3, ) = R(3) + </a:t>
                </a:r>
                <a14:m>
                  <m:oMath xmlns:m="http://schemas.openxmlformats.org/officeDocument/2006/math">
                    <m:r>
                      <a:rPr lang="en-IN" i="1" smtClean="0">
                        <a:latin typeface="Cambria Math" panose="02040503050406030204" pitchFamily="18" charset="0"/>
                        <a:ea typeface="Cambria Math" panose="02040503050406030204" pitchFamily="18" charset="0"/>
                        <a:sym typeface="Wingdings" panose="05000000000000000000" pitchFamily="2" charset="2"/>
                      </a:rPr>
                      <m:t>𝛾</m:t>
                    </m:r>
                  </m:oMath>
                </a14:m>
                <a:r>
                  <a:rPr lang="en-IN" dirty="0">
                    <a:sym typeface="Wingdings" panose="05000000000000000000" pitchFamily="2" charset="2"/>
                  </a:rPr>
                  <a:t>R(2) + </a:t>
                </a:r>
                <a14:m>
                  <m:oMath xmlns:m="http://schemas.openxmlformats.org/officeDocument/2006/math">
                    <m:sSup>
                      <m:sSupPr>
                        <m:ctrlPr>
                          <a:rPr lang="en-IN" i="1" smtClean="0">
                            <a:latin typeface="Cambria Math" panose="02040503050406030204" pitchFamily="18" charset="0"/>
                            <a:sym typeface="Wingdings" panose="05000000000000000000" pitchFamily="2" charset="2"/>
                          </a:rPr>
                        </m:ctrlPr>
                      </m:sSupPr>
                      <m:e>
                        <m:r>
                          <a:rPr lang="en-IN" i="1" smtClean="0">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sym typeface="Wingdings" panose="05000000000000000000" pitchFamily="2" charset="2"/>
                          </a:rPr>
                          <m:t>2</m:t>
                        </m:r>
                      </m:sup>
                    </m:sSup>
                  </m:oMath>
                </a14:m>
                <a:r>
                  <a:rPr lang="en-IN" dirty="0">
                    <a:sym typeface="Wingdings" panose="05000000000000000000" pitchFamily="2" charset="2"/>
                  </a:rPr>
                  <a:t>R(1) = 0 + 0.5*0 + 0.5*0.5*100 = 25 </a:t>
                </a:r>
              </a:p>
              <a:p>
                <a:endParaRPr lang="en-IN" dirty="0">
                  <a:sym typeface="Wingdings" panose="05000000000000000000" pitchFamily="2" charset="2"/>
                </a:endParaRPr>
              </a:p>
              <a:p>
                <a:r>
                  <a:rPr lang="en-IN" dirty="0">
                    <a:sym typeface="Wingdings" panose="05000000000000000000" pitchFamily="2" charset="2"/>
                  </a:rPr>
                  <a:t>Q(4, ) = R(4) + </a:t>
                </a:r>
                <a14:m>
                  <m:oMath xmlns:m="http://schemas.openxmlformats.org/officeDocument/2006/math">
                    <m:r>
                      <a:rPr lang="en-IN" i="1" smtClean="0">
                        <a:latin typeface="Cambria Math" panose="02040503050406030204" pitchFamily="18" charset="0"/>
                        <a:ea typeface="Cambria Math" panose="02040503050406030204" pitchFamily="18" charset="0"/>
                        <a:sym typeface="Wingdings" panose="05000000000000000000" pitchFamily="2" charset="2"/>
                      </a:rPr>
                      <m:t>𝛾</m:t>
                    </m:r>
                  </m:oMath>
                </a14:m>
                <a:r>
                  <a:rPr lang="en-IN" dirty="0">
                    <a:sym typeface="Wingdings" panose="05000000000000000000" pitchFamily="2" charset="2"/>
                  </a:rPr>
                  <a:t>R(3) + </a:t>
                </a:r>
                <a14:m>
                  <m:oMath xmlns:m="http://schemas.openxmlformats.org/officeDocument/2006/math">
                    <m:sSup>
                      <m:sSupPr>
                        <m:ctrlPr>
                          <a:rPr lang="en-IN" i="1" smtClean="0">
                            <a:latin typeface="Cambria Math" panose="02040503050406030204" pitchFamily="18" charset="0"/>
                            <a:sym typeface="Wingdings" panose="05000000000000000000" pitchFamily="2" charset="2"/>
                          </a:rPr>
                        </m:ctrlPr>
                      </m:sSupPr>
                      <m:e>
                        <m:r>
                          <a:rPr lang="en-IN" i="1" smtClean="0">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sym typeface="Wingdings" panose="05000000000000000000" pitchFamily="2" charset="2"/>
                          </a:rPr>
                          <m:t>2</m:t>
                        </m:r>
                      </m:sup>
                    </m:sSup>
                  </m:oMath>
                </a14:m>
                <a:r>
                  <a:rPr lang="en-IN" dirty="0">
                    <a:sym typeface="Wingdings" panose="05000000000000000000" pitchFamily="2" charset="2"/>
                  </a:rPr>
                  <a:t>R(2) + </a:t>
                </a:r>
                <a14:m>
                  <m:oMath xmlns:m="http://schemas.openxmlformats.org/officeDocument/2006/math">
                    <m:sSup>
                      <m:sSupPr>
                        <m:ctrlPr>
                          <a:rPr lang="en-IN" i="1">
                            <a:latin typeface="Cambria Math" panose="02040503050406030204" pitchFamily="18" charset="0"/>
                            <a:sym typeface="Wingdings" panose="05000000000000000000" pitchFamily="2" charset="2"/>
                          </a:rPr>
                        </m:ctrlPr>
                      </m:sSupPr>
                      <m:e>
                        <m:r>
                          <a:rPr lang="en-IN" i="1">
                            <a:latin typeface="Cambria Math" panose="02040503050406030204" pitchFamily="18" charset="0"/>
                            <a:ea typeface="Cambria Math" panose="02040503050406030204" pitchFamily="18" charset="0"/>
                            <a:sym typeface="Wingdings" panose="05000000000000000000" pitchFamily="2" charset="2"/>
                          </a:rPr>
                          <m:t>𝛾</m:t>
                        </m:r>
                      </m:e>
                      <m:sup>
                        <m:r>
                          <a:rPr lang="en-IN" i="1">
                            <a:latin typeface="Cambria Math" panose="02040503050406030204" pitchFamily="18" charset="0"/>
                            <a:ea typeface="Cambria Math" panose="02040503050406030204" pitchFamily="18" charset="0"/>
                            <a:sym typeface="Wingdings" panose="05000000000000000000" pitchFamily="2" charset="2"/>
                          </a:rPr>
                          <m:t>3</m:t>
                        </m:r>
                      </m:sup>
                    </m:sSup>
                  </m:oMath>
                </a14:m>
                <a:r>
                  <a:rPr lang="en-IN" dirty="0">
                    <a:sym typeface="Wingdings" panose="05000000000000000000" pitchFamily="2" charset="2"/>
                  </a:rPr>
                  <a:t>R(1) = 0.5*0.5*0.5*100 = 12.5 </a:t>
                </a:r>
              </a:p>
              <a:p>
                <a:endParaRPr lang="en-IN" dirty="0">
                  <a:sym typeface="Wingdings" panose="05000000000000000000" pitchFamily="2" charset="2"/>
                </a:endParaRPr>
              </a:p>
              <a:p>
                <a:r>
                  <a:rPr lang="en-IN" dirty="0">
                    <a:sym typeface="Wingdings" panose="05000000000000000000" pitchFamily="2" charset="2"/>
                  </a:rPr>
                  <a:t>Q(4, ) = R(4) + </a:t>
                </a:r>
                <a14:m>
                  <m:oMath xmlns:m="http://schemas.openxmlformats.org/officeDocument/2006/math">
                    <m:r>
                      <a:rPr lang="en-IN" i="1" smtClean="0">
                        <a:latin typeface="Cambria Math" panose="02040503050406030204" pitchFamily="18" charset="0"/>
                        <a:ea typeface="Cambria Math" panose="02040503050406030204" pitchFamily="18" charset="0"/>
                        <a:sym typeface="Wingdings" panose="05000000000000000000" pitchFamily="2" charset="2"/>
                      </a:rPr>
                      <m:t>𝛾</m:t>
                    </m:r>
                  </m:oMath>
                </a14:m>
                <a:r>
                  <a:rPr lang="en-IN" dirty="0">
                    <a:sym typeface="Wingdings" panose="05000000000000000000" pitchFamily="2" charset="2"/>
                  </a:rPr>
                  <a:t>R(5) + </a:t>
                </a:r>
                <a14:m>
                  <m:oMath xmlns:m="http://schemas.openxmlformats.org/officeDocument/2006/math">
                    <m:sSup>
                      <m:sSupPr>
                        <m:ctrlPr>
                          <a:rPr lang="en-IN" i="1" smtClean="0">
                            <a:latin typeface="Cambria Math" panose="02040503050406030204" pitchFamily="18" charset="0"/>
                            <a:sym typeface="Wingdings" panose="05000000000000000000" pitchFamily="2" charset="2"/>
                          </a:rPr>
                        </m:ctrlPr>
                      </m:sSupPr>
                      <m:e>
                        <m:r>
                          <a:rPr lang="en-IN" i="1" smtClean="0">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sym typeface="Wingdings" panose="05000000000000000000" pitchFamily="2" charset="2"/>
                          </a:rPr>
                          <m:t>2</m:t>
                        </m:r>
                      </m:sup>
                    </m:sSup>
                  </m:oMath>
                </a14:m>
                <a:r>
                  <a:rPr lang="en-IN" dirty="0">
                    <a:sym typeface="Wingdings" panose="05000000000000000000" pitchFamily="2" charset="2"/>
                  </a:rPr>
                  <a:t>R(4) + </a:t>
                </a:r>
                <a14:m>
                  <m:oMath xmlns:m="http://schemas.openxmlformats.org/officeDocument/2006/math">
                    <m:sSup>
                      <m:sSupPr>
                        <m:ctrlPr>
                          <a:rPr lang="en-IN" i="1">
                            <a:latin typeface="Cambria Math" panose="02040503050406030204" pitchFamily="18" charset="0"/>
                            <a:sym typeface="Wingdings" panose="05000000000000000000" pitchFamily="2" charset="2"/>
                          </a:rPr>
                        </m:ctrlPr>
                      </m:sSupPr>
                      <m:e>
                        <m:r>
                          <a:rPr lang="en-IN" i="1">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ea typeface="Cambria Math" panose="02040503050406030204" pitchFamily="18" charset="0"/>
                            <a:sym typeface="Wingdings" panose="05000000000000000000" pitchFamily="2" charset="2"/>
                          </a:rPr>
                          <m:t>3</m:t>
                        </m:r>
                      </m:sup>
                    </m:sSup>
                  </m:oMath>
                </a14:m>
                <a:r>
                  <a:rPr lang="en-IN" dirty="0">
                    <a:sym typeface="Wingdings" panose="05000000000000000000" pitchFamily="2" charset="2"/>
                  </a:rPr>
                  <a:t>R(3) + </a:t>
                </a:r>
                <a14:m>
                  <m:oMath xmlns:m="http://schemas.openxmlformats.org/officeDocument/2006/math">
                    <m:sSup>
                      <m:sSupPr>
                        <m:ctrlPr>
                          <a:rPr lang="en-IN" i="1">
                            <a:latin typeface="Cambria Math" panose="02040503050406030204" pitchFamily="18" charset="0"/>
                            <a:sym typeface="Wingdings" panose="05000000000000000000" pitchFamily="2" charset="2"/>
                          </a:rPr>
                        </m:ctrlPr>
                      </m:sSupPr>
                      <m:e>
                        <m:r>
                          <a:rPr lang="en-IN" i="1">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ea typeface="Cambria Math" panose="02040503050406030204" pitchFamily="18" charset="0"/>
                            <a:sym typeface="Wingdings" panose="05000000000000000000" pitchFamily="2" charset="2"/>
                          </a:rPr>
                          <m:t>4</m:t>
                        </m:r>
                      </m:sup>
                    </m:sSup>
                  </m:oMath>
                </a14:m>
                <a:r>
                  <a:rPr lang="en-IN" dirty="0">
                    <a:sym typeface="Wingdings" panose="05000000000000000000" pitchFamily="2" charset="2"/>
                  </a:rPr>
                  <a:t>R(2)  + </a:t>
                </a:r>
                <a14:m>
                  <m:oMath xmlns:m="http://schemas.openxmlformats.org/officeDocument/2006/math">
                    <m:sSup>
                      <m:sSupPr>
                        <m:ctrlPr>
                          <a:rPr lang="en-IN" i="1">
                            <a:latin typeface="Cambria Math" panose="02040503050406030204" pitchFamily="18" charset="0"/>
                            <a:sym typeface="Wingdings" panose="05000000000000000000" pitchFamily="2" charset="2"/>
                          </a:rPr>
                        </m:ctrlPr>
                      </m:sSupPr>
                      <m:e>
                        <m:r>
                          <a:rPr lang="en-IN" i="1">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ea typeface="Cambria Math" panose="02040503050406030204" pitchFamily="18" charset="0"/>
                            <a:sym typeface="Wingdings" panose="05000000000000000000" pitchFamily="2" charset="2"/>
                          </a:rPr>
                          <m:t>5</m:t>
                        </m:r>
                      </m:sup>
                    </m:sSup>
                  </m:oMath>
                </a14:m>
                <a:r>
                  <a:rPr lang="en-IN" dirty="0">
                    <a:sym typeface="Wingdings" panose="05000000000000000000" pitchFamily="2" charset="2"/>
                  </a:rPr>
                  <a:t>R(1) = 0.5*0.5*0.5*0.5*0.5*100</a:t>
                </a:r>
              </a:p>
              <a:p>
                <a:r>
                  <a:rPr lang="en-IN" dirty="0">
                    <a:sym typeface="Wingdings" panose="05000000000000000000" pitchFamily="2" charset="2"/>
                  </a:rPr>
                  <a:t>[incorrect]</a:t>
                </a:r>
              </a:p>
              <a:p>
                <a:endParaRPr lang="en-IN" dirty="0">
                  <a:sym typeface="Wingdings" panose="05000000000000000000" pitchFamily="2" charset="2"/>
                </a:endParaRPr>
              </a:p>
              <a:p>
                <a:r>
                  <a:rPr lang="en-IN" dirty="0">
                    <a:sym typeface="Wingdings" panose="05000000000000000000" pitchFamily="2" charset="2"/>
                  </a:rPr>
                  <a:t>Q(4, ) = R(4) + </a:t>
                </a:r>
                <a14:m>
                  <m:oMath xmlns:m="http://schemas.openxmlformats.org/officeDocument/2006/math">
                    <m:r>
                      <a:rPr lang="en-IN" i="1" smtClean="0">
                        <a:latin typeface="Cambria Math" panose="02040503050406030204" pitchFamily="18" charset="0"/>
                        <a:ea typeface="Cambria Math" panose="02040503050406030204" pitchFamily="18" charset="0"/>
                        <a:sym typeface="Wingdings" panose="05000000000000000000" pitchFamily="2" charset="2"/>
                      </a:rPr>
                      <m:t>𝛾</m:t>
                    </m:r>
                  </m:oMath>
                </a14:m>
                <a:r>
                  <a:rPr lang="en-IN" dirty="0">
                    <a:sym typeface="Wingdings" panose="05000000000000000000" pitchFamily="2" charset="2"/>
                  </a:rPr>
                  <a:t>R(5) + </a:t>
                </a:r>
                <a14:m>
                  <m:oMath xmlns:m="http://schemas.openxmlformats.org/officeDocument/2006/math">
                    <m:sSup>
                      <m:sSupPr>
                        <m:ctrlPr>
                          <a:rPr lang="en-IN" i="1" smtClean="0">
                            <a:latin typeface="Cambria Math" panose="02040503050406030204" pitchFamily="18" charset="0"/>
                            <a:sym typeface="Wingdings" panose="05000000000000000000" pitchFamily="2" charset="2"/>
                          </a:rPr>
                        </m:ctrlPr>
                      </m:sSupPr>
                      <m:e>
                        <m:r>
                          <a:rPr lang="en-IN" i="1" smtClean="0">
                            <a:latin typeface="Cambria Math" panose="02040503050406030204" pitchFamily="18" charset="0"/>
                            <a:ea typeface="Cambria Math" panose="02040503050406030204" pitchFamily="18" charset="0"/>
                            <a:sym typeface="Wingdings" panose="05000000000000000000" pitchFamily="2" charset="2"/>
                          </a:rPr>
                          <m:t>𝛾</m:t>
                        </m:r>
                      </m:e>
                      <m:sup>
                        <m:r>
                          <a:rPr lang="en-IN" b="0" i="1" smtClean="0">
                            <a:latin typeface="Cambria Math" panose="02040503050406030204" pitchFamily="18" charset="0"/>
                            <a:sym typeface="Wingdings" panose="05000000000000000000" pitchFamily="2" charset="2"/>
                          </a:rPr>
                          <m:t>2</m:t>
                        </m:r>
                      </m:sup>
                    </m:sSup>
                  </m:oMath>
                </a14:m>
                <a:r>
                  <a:rPr lang="en-IN" dirty="0">
                    <a:sym typeface="Wingdings" panose="05000000000000000000" pitchFamily="2" charset="2"/>
                  </a:rPr>
                  <a:t>R(6) = 0.5*0.5*40 = 10 </a:t>
                </a:r>
              </a:p>
              <a:p>
                <a:r>
                  <a:rPr lang="en-IN" dirty="0">
                    <a:sym typeface="Wingdings" panose="05000000000000000000" pitchFamily="2" charset="2"/>
                  </a:rPr>
                  <a:t>[correct]</a:t>
                </a:r>
              </a:p>
              <a:p>
                <a:endParaRPr lang="en-IN" dirty="0">
                  <a:sym typeface="Wingdings" panose="05000000000000000000" pitchFamily="2" charset="2"/>
                </a:endParaRPr>
              </a:p>
              <a:p>
                <a:r>
                  <a:rPr lang="en-IN" dirty="0">
                    <a:sym typeface="Wingdings" panose="05000000000000000000" pitchFamily="2" charset="2"/>
                  </a:rPr>
                  <a:t>The above is correct because once we reach R(5), the optimal policy is to go right</a:t>
                </a:r>
              </a:p>
            </p:txBody>
          </p:sp>
        </mc:Choice>
        <mc:Fallback xmlns="">
          <p:sp>
            <p:nvSpPr>
              <p:cNvPr id="2" name="TextBox 1">
                <a:extLst>
                  <a:ext uri="{FF2B5EF4-FFF2-40B4-BE49-F238E27FC236}">
                    <a16:creationId xmlns:a16="http://schemas.microsoft.com/office/drawing/2014/main" id="{577FEF8E-8265-5D51-4F75-35261CECAE39}"/>
                  </a:ext>
                </a:extLst>
              </p:cNvPr>
              <p:cNvSpPr txBox="1">
                <a:spLocks noRot="1" noChangeAspect="1" noMove="1" noResize="1" noEditPoints="1" noAdjustHandles="1" noChangeArrowheads="1" noChangeShapeType="1" noTextEdit="1"/>
              </p:cNvSpPr>
              <p:nvPr/>
            </p:nvSpPr>
            <p:spPr>
              <a:xfrm>
                <a:off x="215153" y="215153"/>
                <a:ext cx="8625566" cy="5358390"/>
              </a:xfrm>
              <a:prstGeom prst="rect">
                <a:avLst/>
              </a:prstGeom>
              <a:blipFill>
                <a:blip r:embed="rId2"/>
                <a:stretch>
                  <a:fillRect l="-565" t="-569" b="-910"/>
                </a:stretch>
              </a:blipFill>
            </p:spPr>
            <p:txBody>
              <a:bodyPr/>
              <a:lstStyle/>
              <a:p>
                <a:r>
                  <a:rPr lang="en-IN">
                    <a:noFill/>
                  </a:rPr>
                  <a:t> </a:t>
                </a:r>
              </a:p>
            </p:txBody>
          </p:sp>
        </mc:Fallback>
      </mc:AlternateContent>
    </p:spTree>
    <p:extLst>
      <p:ext uri="{BB962C8B-B14F-4D97-AF65-F5344CB8AC3E}">
        <p14:creationId xmlns:p14="http://schemas.microsoft.com/office/powerpoint/2010/main" val="389636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13CEA-149F-8A2A-1DE8-1F0FAD06A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3716E5C-524D-1374-6726-086BDFADC32E}"/>
              </a:ext>
            </a:extLst>
          </p:cNvPr>
          <p:cNvSpPr txBox="1"/>
          <p:nvPr/>
        </p:nvSpPr>
        <p:spPr>
          <a:xfrm>
            <a:off x="71717" y="80682"/>
            <a:ext cx="12003742" cy="5355312"/>
          </a:xfrm>
          <a:prstGeom prst="rect">
            <a:avLst/>
          </a:prstGeom>
          <a:noFill/>
        </p:spPr>
        <p:txBody>
          <a:bodyPr wrap="square" rtlCol="0">
            <a:spAutoFit/>
          </a:bodyPr>
          <a:lstStyle/>
          <a:p>
            <a:r>
              <a:rPr lang="en-IN" b="1" dirty="0"/>
              <a:t>Random Environments</a:t>
            </a:r>
          </a:p>
          <a:p>
            <a:endParaRPr lang="en-IN" b="1" dirty="0"/>
          </a:p>
          <a:p>
            <a:r>
              <a:rPr lang="en-IN" dirty="0"/>
              <a:t>There is a generalization of </a:t>
            </a:r>
            <a:r>
              <a:rPr lang="en-IN" dirty="0" err="1"/>
              <a:t>reinf</a:t>
            </a:r>
            <a:r>
              <a:rPr lang="en-IN" dirty="0"/>
              <a:t> which models random and stochastic environments – there could be a probabilistic chance of the recommendation not being followed by the </a:t>
            </a:r>
            <a:r>
              <a:rPr lang="en-IN" dirty="0" err="1"/>
              <a:t>reinf</a:t>
            </a:r>
            <a:r>
              <a:rPr lang="en-IN" dirty="0"/>
              <a:t> system due to external (uncontrollable) features </a:t>
            </a:r>
            <a:r>
              <a:rPr lang="en-IN" dirty="0">
                <a:sym typeface="Wingdings" panose="05000000000000000000" pitchFamily="2" charset="2"/>
              </a:rPr>
              <a:t> for example, the helicopter may not be able to take a right due to the wind conditions. This could be modelled as a probability – for example, 0.9 chance of going right vs 0.1 chance of going left.</a:t>
            </a:r>
          </a:p>
          <a:p>
            <a:endParaRPr lang="en-IN" dirty="0">
              <a:sym typeface="Wingdings" panose="05000000000000000000" pitchFamily="2" charset="2"/>
            </a:endParaRPr>
          </a:p>
          <a:p>
            <a:r>
              <a:rPr lang="en-IN" dirty="0">
                <a:sym typeface="Wingdings" panose="05000000000000000000" pitchFamily="2" charset="2"/>
              </a:rPr>
              <a:t>When the </a:t>
            </a:r>
            <a:r>
              <a:rPr lang="en-IN" dirty="0" err="1">
                <a:sym typeface="Wingdings" panose="05000000000000000000" pitchFamily="2" charset="2"/>
              </a:rPr>
              <a:t>reinf</a:t>
            </a:r>
            <a:r>
              <a:rPr lang="en-IN" dirty="0">
                <a:sym typeface="Wingdings" panose="05000000000000000000" pitchFamily="2" charset="2"/>
              </a:rPr>
              <a:t> learning algo is stochastic, there isn't one sequence of rewards that you see for sure but you see a sequence of different rewards. </a:t>
            </a:r>
          </a:p>
          <a:p>
            <a:endParaRPr lang="en-IN" dirty="0">
              <a:sym typeface="Wingdings" panose="05000000000000000000" pitchFamily="2" charset="2"/>
            </a:endParaRPr>
          </a:p>
          <a:p>
            <a:r>
              <a:rPr lang="en-IN" dirty="0">
                <a:sym typeface="Wingdings" panose="05000000000000000000" pitchFamily="2" charset="2"/>
              </a:rPr>
              <a:t>Thus, in a stochastic </a:t>
            </a:r>
            <a:r>
              <a:rPr lang="en-IN" dirty="0" err="1">
                <a:sym typeface="Wingdings" panose="05000000000000000000" pitchFamily="2" charset="2"/>
              </a:rPr>
              <a:t>reinf</a:t>
            </a:r>
            <a:r>
              <a:rPr lang="en-IN" dirty="0">
                <a:sym typeface="Wingdings" panose="05000000000000000000" pitchFamily="2" charset="2"/>
              </a:rPr>
              <a:t>, we are not interested in maximizing the return as it is a random number, we instead maximize the average value of the sum of discounted rewards. </a:t>
            </a:r>
          </a:p>
          <a:p>
            <a:endParaRPr lang="en-IN" dirty="0">
              <a:sym typeface="Wingdings" panose="05000000000000000000" pitchFamily="2" charset="2"/>
            </a:endParaRPr>
          </a:p>
          <a:p>
            <a:r>
              <a:rPr lang="en-IN" dirty="0">
                <a:sym typeface="Wingdings" panose="05000000000000000000" pitchFamily="2" charset="2"/>
              </a:rPr>
              <a:t>This means if you take a policy and try it out many </a:t>
            </a:r>
            <a:r>
              <a:rPr lang="en-IN" dirty="0" err="1">
                <a:sym typeface="Wingdings" panose="05000000000000000000" pitchFamily="2" charset="2"/>
              </a:rPr>
              <a:t>many</a:t>
            </a:r>
            <a:r>
              <a:rPr lang="en-IN" dirty="0">
                <a:sym typeface="Wingdings" panose="05000000000000000000" pitchFamily="2" charset="2"/>
              </a:rPr>
              <a:t> times, you get lots of different reward sequences and taking an average over all the sequences will be the expected return. Thus, the job of the algorithm becomes maximizing the average/expected sum of discounted rewards.</a:t>
            </a:r>
          </a:p>
          <a:p>
            <a:endParaRPr lang="en-IN" dirty="0">
              <a:sym typeface="Wingdings" panose="05000000000000000000" pitchFamily="2" charset="2"/>
            </a:endParaRPr>
          </a:p>
          <a:p>
            <a:r>
              <a:rPr lang="en-IN" dirty="0">
                <a:sym typeface="Wingdings" panose="05000000000000000000" pitchFamily="2" charset="2"/>
              </a:rPr>
              <a:t>In a stochastic process, optimal return values will be lower than previously calculated as they are less controllable. In the optional lab (slide 56), this is reflected by the value of </a:t>
            </a:r>
            <a:r>
              <a:rPr lang="en-IN" dirty="0" err="1">
                <a:sym typeface="Wingdings" panose="05000000000000000000" pitchFamily="2" charset="2"/>
              </a:rPr>
              <a:t>missteped</a:t>
            </a:r>
            <a:r>
              <a:rPr lang="en-IN" dirty="0">
                <a:sym typeface="Wingdings" panose="05000000000000000000" pitchFamily="2" charset="2"/>
              </a:rPr>
              <a:t> probability</a:t>
            </a:r>
            <a:endParaRPr lang="en-IN" dirty="0"/>
          </a:p>
        </p:txBody>
      </p:sp>
    </p:spTree>
    <p:extLst>
      <p:ext uri="{BB962C8B-B14F-4D97-AF65-F5344CB8AC3E}">
        <p14:creationId xmlns:p14="http://schemas.microsoft.com/office/powerpoint/2010/main" val="3591361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2F85-684C-42A5-B0F8-1127B3C45F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224EDE7-9D2D-CDE4-2074-C555FD57D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00" y="970489"/>
            <a:ext cx="4870898" cy="2597464"/>
          </a:xfrm>
          <a:prstGeom prst="rect">
            <a:avLst/>
          </a:prstGeom>
          <a:ln>
            <a:solidFill>
              <a:schemeClr val="tx1"/>
            </a:solidFill>
          </a:ln>
        </p:spPr>
      </p:pic>
      <p:pic>
        <p:nvPicPr>
          <p:cNvPr id="5" name="Picture 4">
            <a:extLst>
              <a:ext uri="{FF2B5EF4-FFF2-40B4-BE49-F238E27FC236}">
                <a16:creationId xmlns:a16="http://schemas.microsoft.com/office/drawing/2014/main" id="{3F7553C5-E798-E9CC-E5CC-306A0391F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65" y="4159624"/>
            <a:ext cx="5048333" cy="2081976"/>
          </a:xfrm>
          <a:prstGeom prst="rect">
            <a:avLst/>
          </a:prstGeom>
          <a:ln>
            <a:solidFill>
              <a:schemeClr val="tx1"/>
            </a:solidFill>
          </a:ln>
        </p:spPr>
      </p:pic>
      <p:pic>
        <p:nvPicPr>
          <p:cNvPr id="7" name="Picture 6">
            <a:extLst>
              <a:ext uri="{FF2B5EF4-FFF2-40B4-BE49-F238E27FC236}">
                <a16:creationId xmlns:a16="http://schemas.microsoft.com/office/drawing/2014/main" id="{AD11CEA5-B2B4-A941-D70D-9D0EAF8F9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284" y="87628"/>
            <a:ext cx="4641889" cy="2385802"/>
          </a:xfrm>
          <a:prstGeom prst="rect">
            <a:avLst/>
          </a:prstGeom>
          <a:ln>
            <a:solidFill>
              <a:schemeClr val="tx1"/>
            </a:solidFill>
          </a:ln>
        </p:spPr>
      </p:pic>
      <p:pic>
        <p:nvPicPr>
          <p:cNvPr id="9" name="Picture 8">
            <a:extLst>
              <a:ext uri="{FF2B5EF4-FFF2-40B4-BE49-F238E27FC236}">
                <a16:creationId xmlns:a16="http://schemas.microsoft.com/office/drawing/2014/main" id="{2BCED77F-B8B2-B8BC-3BF5-BF2DD89A8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027" y="4976240"/>
            <a:ext cx="4531609" cy="1765219"/>
          </a:xfrm>
          <a:prstGeom prst="rect">
            <a:avLst/>
          </a:prstGeom>
          <a:ln>
            <a:solidFill>
              <a:schemeClr val="tx1"/>
            </a:solidFill>
          </a:ln>
        </p:spPr>
      </p:pic>
      <p:pic>
        <p:nvPicPr>
          <p:cNvPr id="11" name="Picture 10">
            <a:extLst>
              <a:ext uri="{FF2B5EF4-FFF2-40B4-BE49-F238E27FC236}">
                <a16:creationId xmlns:a16="http://schemas.microsoft.com/office/drawing/2014/main" id="{4E50B2A6-2B96-4862-398A-120A202545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7027" y="2572788"/>
            <a:ext cx="4585147" cy="2304094"/>
          </a:xfrm>
          <a:prstGeom prst="rect">
            <a:avLst/>
          </a:prstGeom>
          <a:ln>
            <a:solidFill>
              <a:schemeClr val="tx1"/>
            </a:solidFill>
          </a:ln>
        </p:spPr>
      </p:pic>
    </p:spTree>
    <p:extLst>
      <p:ext uri="{BB962C8B-B14F-4D97-AF65-F5344CB8AC3E}">
        <p14:creationId xmlns:p14="http://schemas.microsoft.com/office/powerpoint/2010/main" val="1256343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2F85-684C-42A5-B0F8-1127B3C45F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5286452-D8BC-C6EF-F29C-FD5D92399E83}"/>
              </a:ext>
            </a:extLst>
          </p:cNvPr>
          <p:cNvSpPr txBox="1"/>
          <p:nvPr/>
        </p:nvSpPr>
        <p:spPr>
          <a:xfrm>
            <a:off x="188259" y="161365"/>
            <a:ext cx="11824447" cy="2862322"/>
          </a:xfrm>
          <a:prstGeom prst="rect">
            <a:avLst/>
          </a:prstGeom>
          <a:noFill/>
        </p:spPr>
        <p:txBody>
          <a:bodyPr wrap="square" rtlCol="0">
            <a:spAutoFit/>
          </a:bodyPr>
          <a:lstStyle/>
          <a:p>
            <a:r>
              <a:rPr lang="en-IN" b="1" dirty="0"/>
              <a:t>Continuous State Spaces</a:t>
            </a:r>
          </a:p>
          <a:p>
            <a:endParaRPr lang="en-IN" b="1" dirty="0"/>
          </a:p>
          <a:p>
            <a:r>
              <a:rPr lang="en-IN" dirty="0"/>
              <a:t>Some systems can take up very large number of continuous value positions. For example, for a truck or a car, the state might not include one number but many other numbers. The states of the truck could include its </a:t>
            </a:r>
            <a:r>
              <a:rPr lang="en-IN" dirty="0" err="1"/>
              <a:t>x,y</a:t>
            </a:r>
            <a:r>
              <a:rPr lang="en-IN" dirty="0"/>
              <a:t> position, its orientation, its velocity in the </a:t>
            </a:r>
            <a:r>
              <a:rPr lang="en-IN" dirty="0" err="1"/>
              <a:t>x,y</a:t>
            </a:r>
            <a:r>
              <a:rPr lang="en-IN" dirty="0"/>
              <a:t> direction and how quickly the angle of the truck changes. This is different from 1 of the 6 states in the previous section.</a:t>
            </a:r>
          </a:p>
          <a:p>
            <a:endParaRPr lang="en-IN" dirty="0"/>
          </a:p>
          <a:p>
            <a:r>
              <a:rPr lang="en-IN" dirty="0"/>
              <a:t>To summarize, in the continuous state space, the number of states are defined but the state can take a continuous value. For the truck example, the states are 6 but each state can take up a continuous value. In the discrete state space, the state can take up a discrete value. For the mars rover example, the possible state were 6 but the state value could be left or right only.</a:t>
            </a:r>
          </a:p>
        </p:txBody>
      </p:sp>
      <p:pic>
        <p:nvPicPr>
          <p:cNvPr id="4" name="Picture 3">
            <a:extLst>
              <a:ext uri="{FF2B5EF4-FFF2-40B4-BE49-F238E27FC236}">
                <a16:creationId xmlns:a16="http://schemas.microsoft.com/office/drawing/2014/main" id="{B76CD900-8708-FF3E-8ED0-4B409E005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26" y="3174194"/>
            <a:ext cx="7049760" cy="3396935"/>
          </a:xfrm>
          <a:prstGeom prst="rect">
            <a:avLst/>
          </a:prstGeom>
          <a:ln>
            <a:solidFill>
              <a:schemeClr val="tx1"/>
            </a:solidFill>
          </a:ln>
        </p:spPr>
      </p:pic>
      <p:pic>
        <p:nvPicPr>
          <p:cNvPr id="6" name="Picture 5">
            <a:extLst>
              <a:ext uri="{FF2B5EF4-FFF2-40B4-BE49-F238E27FC236}">
                <a16:creationId xmlns:a16="http://schemas.microsoft.com/office/drawing/2014/main" id="{0CD6E6F0-F4F9-0866-24DE-9A39D7E07106}"/>
              </a:ext>
            </a:extLst>
          </p:cNvPr>
          <p:cNvPicPr>
            <a:picLocks noChangeAspect="1"/>
          </p:cNvPicPr>
          <p:nvPr/>
        </p:nvPicPr>
        <p:blipFill>
          <a:blip r:embed="rId3">
            <a:extLst>
              <a:ext uri="{28A0092B-C50C-407E-A947-70E740481C1C}">
                <a14:useLocalDpi xmlns:a14="http://schemas.microsoft.com/office/drawing/2010/main" val="0"/>
              </a:ext>
            </a:extLst>
          </a:blip>
          <a:srcRect l="3168" t="4248" r="15580" b="4372"/>
          <a:stretch/>
        </p:blipFill>
        <p:spPr>
          <a:xfrm>
            <a:off x="7618638" y="4204447"/>
            <a:ext cx="4394068" cy="1523999"/>
          </a:xfrm>
          <a:prstGeom prst="rect">
            <a:avLst/>
          </a:prstGeom>
          <a:ln>
            <a:solidFill>
              <a:schemeClr val="tx1"/>
            </a:solidFill>
          </a:ln>
        </p:spPr>
      </p:pic>
    </p:spTree>
    <p:extLst>
      <p:ext uri="{BB962C8B-B14F-4D97-AF65-F5344CB8AC3E}">
        <p14:creationId xmlns:p14="http://schemas.microsoft.com/office/powerpoint/2010/main" val="2568209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2F85-684C-42A5-B0F8-1127B3C45F4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1B2303-4ED4-3F54-8AC5-58F44262C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36" y="266144"/>
            <a:ext cx="5086881" cy="3162856"/>
          </a:xfrm>
          <a:prstGeom prst="rect">
            <a:avLst/>
          </a:prstGeom>
          <a:ln>
            <a:solidFill>
              <a:schemeClr val="tx1"/>
            </a:solidFill>
          </a:ln>
        </p:spPr>
      </p:pic>
      <p:sp>
        <p:nvSpPr>
          <p:cNvPr id="4" name="TextBox 3">
            <a:extLst>
              <a:ext uri="{FF2B5EF4-FFF2-40B4-BE49-F238E27FC236}">
                <a16:creationId xmlns:a16="http://schemas.microsoft.com/office/drawing/2014/main" id="{FDE4425D-3D8A-E1C5-3784-600AC37060B6}"/>
              </a:ext>
            </a:extLst>
          </p:cNvPr>
          <p:cNvSpPr txBox="1"/>
          <p:nvPr/>
        </p:nvSpPr>
        <p:spPr>
          <a:xfrm>
            <a:off x="6795247" y="1247407"/>
            <a:ext cx="4246227" cy="1200329"/>
          </a:xfrm>
          <a:prstGeom prst="rect">
            <a:avLst/>
          </a:prstGeom>
          <a:noFill/>
        </p:spPr>
        <p:txBody>
          <a:bodyPr wrap="none" rtlCol="0">
            <a:spAutoFit/>
          </a:bodyPr>
          <a:lstStyle/>
          <a:p>
            <a:r>
              <a:rPr lang="en-IN" dirty="0"/>
              <a:t>For the helicopter, the states are:</a:t>
            </a:r>
          </a:p>
          <a:p>
            <a:pPr marL="285750" indent="-285750">
              <a:buFontTx/>
              <a:buChar char="-"/>
            </a:pPr>
            <a:r>
              <a:rPr lang="en-IN" dirty="0" err="1"/>
              <a:t>Xyz</a:t>
            </a:r>
            <a:r>
              <a:rPr lang="en-IN" dirty="0"/>
              <a:t> position in space</a:t>
            </a:r>
          </a:p>
          <a:p>
            <a:pPr marL="285750" indent="-285750">
              <a:buFontTx/>
              <a:buChar char="-"/>
            </a:pPr>
            <a:r>
              <a:rPr lang="en-IN" dirty="0"/>
              <a:t>Rolling of the helicopter – pitch and yaw</a:t>
            </a:r>
          </a:p>
          <a:p>
            <a:pPr marL="285750" indent="-285750">
              <a:buFontTx/>
              <a:buChar char="-"/>
            </a:pPr>
            <a:r>
              <a:rPr lang="en-IN" dirty="0"/>
              <a:t>Speed/velocity variables</a:t>
            </a:r>
          </a:p>
        </p:txBody>
      </p:sp>
      <p:sp>
        <p:nvSpPr>
          <p:cNvPr id="5" name="TextBox 4">
            <a:extLst>
              <a:ext uri="{FF2B5EF4-FFF2-40B4-BE49-F238E27FC236}">
                <a16:creationId xmlns:a16="http://schemas.microsoft.com/office/drawing/2014/main" id="{EEAEE9A4-30F5-27FC-DF22-72B3308F1693}"/>
              </a:ext>
            </a:extLst>
          </p:cNvPr>
          <p:cNvSpPr txBox="1"/>
          <p:nvPr/>
        </p:nvSpPr>
        <p:spPr>
          <a:xfrm>
            <a:off x="152401" y="3756212"/>
            <a:ext cx="11914094" cy="2585323"/>
          </a:xfrm>
          <a:prstGeom prst="rect">
            <a:avLst/>
          </a:prstGeom>
          <a:noFill/>
        </p:spPr>
        <p:txBody>
          <a:bodyPr wrap="square" rtlCol="0">
            <a:spAutoFit/>
          </a:bodyPr>
          <a:lstStyle/>
          <a:p>
            <a:r>
              <a:rPr lang="en-IN" dirty="0"/>
              <a:t>A continuous state </a:t>
            </a:r>
            <a:r>
              <a:rPr lang="en-IN" dirty="0" err="1"/>
              <a:t>reinf</a:t>
            </a:r>
            <a:r>
              <a:rPr lang="en-IN" dirty="0"/>
              <a:t> algo is also know as a continuous state MDP (Markov Decision Process) and the state can take a vector of numbers of any large number of values.</a:t>
            </a:r>
          </a:p>
          <a:p>
            <a:endParaRPr lang="en-IN" dirty="0"/>
          </a:p>
          <a:p>
            <a:r>
              <a:rPr lang="en-IN" b="1" dirty="0"/>
              <a:t>Deep Reinforcement Learning</a:t>
            </a:r>
          </a:p>
          <a:p>
            <a:endParaRPr lang="en-IN" b="1" dirty="0"/>
          </a:p>
          <a:p>
            <a:r>
              <a:rPr lang="en-IN" dirty="0"/>
              <a:t>The key idea is that we will train a NN to compute the Q(</a:t>
            </a:r>
            <a:r>
              <a:rPr lang="en-IN" dirty="0" err="1"/>
              <a:t>s,a</a:t>
            </a:r>
            <a:r>
              <a:rPr lang="en-IN" dirty="0"/>
              <a:t>) function and that in turn will help pick the best actions. We input the current state to the NN and compute Q(</a:t>
            </a:r>
            <a:r>
              <a:rPr lang="en-IN" dirty="0" err="1"/>
              <a:t>s,a</a:t>
            </a:r>
            <a:r>
              <a:rPr lang="en-IN" dirty="0"/>
              <a:t>). In fact, we input the current state as input vector [s a] along with the current action based on the current state. Usually, actions are encoded as one-hot feature vectors. Also, the NN is embedded within the </a:t>
            </a:r>
            <a:r>
              <a:rPr lang="en-IN" dirty="0" err="1"/>
              <a:t>reinf</a:t>
            </a:r>
            <a:r>
              <a:rPr lang="en-IN" dirty="0"/>
              <a:t> algo.  </a:t>
            </a:r>
          </a:p>
        </p:txBody>
      </p:sp>
    </p:spTree>
    <p:extLst>
      <p:ext uri="{BB962C8B-B14F-4D97-AF65-F5344CB8AC3E}">
        <p14:creationId xmlns:p14="http://schemas.microsoft.com/office/powerpoint/2010/main" val="2598737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2F85-684C-42A5-B0F8-1127B3C45F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941F21C-1C35-6AFC-4D4E-AD1C617FFE5A}"/>
              </a:ext>
            </a:extLst>
          </p:cNvPr>
          <p:cNvSpPr txBox="1"/>
          <p:nvPr/>
        </p:nvSpPr>
        <p:spPr>
          <a:xfrm>
            <a:off x="98611" y="89702"/>
            <a:ext cx="11994778" cy="1754326"/>
          </a:xfrm>
          <a:prstGeom prst="rect">
            <a:avLst/>
          </a:prstGeom>
          <a:noFill/>
        </p:spPr>
        <p:txBody>
          <a:bodyPr wrap="square" rtlCol="0">
            <a:spAutoFit/>
          </a:bodyPr>
          <a:lstStyle/>
          <a:p>
            <a:r>
              <a:rPr lang="en-IN" dirty="0"/>
              <a:t>When we are in some state S, we can use the NN to compute Q(</a:t>
            </a:r>
            <a:r>
              <a:rPr lang="en-IN" dirty="0" err="1"/>
              <a:t>s,a</a:t>
            </a:r>
            <a:r>
              <a:rPr lang="en-IN" dirty="0"/>
              <a:t>) for all possible actions and then the corresponding actions will be picked based on the highest value.</a:t>
            </a:r>
          </a:p>
          <a:p>
            <a:endParaRPr lang="en-IN" dirty="0"/>
          </a:p>
          <a:p>
            <a:r>
              <a:rPr lang="en-IN" dirty="0"/>
              <a:t>In order to train the NN, we use bellman’s equation to create a training set with many </a:t>
            </a:r>
            <a:r>
              <a:rPr lang="en-IN" dirty="0" err="1"/>
              <a:t>x,y</a:t>
            </a:r>
            <a:r>
              <a:rPr lang="en-IN" dirty="0"/>
              <a:t> pairs. To simulate a training set, we take actions randomly and capture the state-action value pairs along with the next state &amp; action.</a:t>
            </a:r>
          </a:p>
          <a:p>
            <a:endParaRPr lang="en-IN" dirty="0"/>
          </a:p>
        </p:txBody>
      </p:sp>
      <p:pic>
        <p:nvPicPr>
          <p:cNvPr id="4" name="Picture 3">
            <a:extLst>
              <a:ext uri="{FF2B5EF4-FFF2-40B4-BE49-F238E27FC236}">
                <a16:creationId xmlns:a16="http://schemas.microsoft.com/office/drawing/2014/main" id="{E19C20E0-153B-921D-2F26-1AC8B9ACA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623" y="1630638"/>
            <a:ext cx="4317729" cy="2089825"/>
          </a:xfrm>
          <a:prstGeom prst="rect">
            <a:avLst/>
          </a:prstGeom>
          <a:ln>
            <a:solidFill>
              <a:schemeClr val="tx1"/>
            </a:solidFill>
          </a:ln>
        </p:spPr>
      </p:pic>
      <p:pic>
        <p:nvPicPr>
          <p:cNvPr id="6" name="Picture 5">
            <a:extLst>
              <a:ext uri="{FF2B5EF4-FFF2-40B4-BE49-F238E27FC236}">
                <a16:creationId xmlns:a16="http://schemas.microsoft.com/office/drawing/2014/main" id="{EDCAC7B6-2903-FB41-BCDF-C7B7CF088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079" y="3815754"/>
            <a:ext cx="4295273" cy="2446400"/>
          </a:xfrm>
          <a:prstGeom prst="rect">
            <a:avLst/>
          </a:prstGeom>
          <a:ln>
            <a:solidFill>
              <a:schemeClr val="tx1"/>
            </a:solidFill>
          </a:ln>
        </p:spPr>
      </p:pic>
      <p:pic>
        <p:nvPicPr>
          <p:cNvPr id="9" name="Picture 8">
            <a:extLst>
              <a:ext uri="{FF2B5EF4-FFF2-40B4-BE49-F238E27FC236}">
                <a16:creationId xmlns:a16="http://schemas.microsoft.com/office/drawing/2014/main" id="{CEEE7ECF-C09A-19D5-3263-6F87A790CC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92" y="1630638"/>
            <a:ext cx="7429394" cy="3676467"/>
          </a:xfrm>
          <a:prstGeom prst="rect">
            <a:avLst/>
          </a:prstGeom>
          <a:ln>
            <a:solidFill>
              <a:schemeClr val="tx1"/>
            </a:solidFill>
          </a:ln>
        </p:spPr>
      </p:pic>
      <p:sp>
        <p:nvSpPr>
          <p:cNvPr id="10" name="TextBox 9">
            <a:extLst>
              <a:ext uri="{FF2B5EF4-FFF2-40B4-BE49-F238E27FC236}">
                <a16:creationId xmlns:a16="http://schemas.microsoft.com/office/drawing/2014/main" id="{33980D01-4BBE-27C8-CD68-EF49608F308B}"/>
              </a:ext>
            </a:extLst>
          </p:cNvPr>
          <p:cNvSpPr txBox="1"/>
          <p:nvPr/>
        </p:nvSpPr>
        <p:spPr>
          <a:xfrm>
            <a:off x="268941" y="5620871"/>
            <a:ext cx="7326645" cy="646331"/>
          </a:xfrm>
          <a:prstGeom prst="rect">
            <a:avLst/>
          </a:prstGeom>
          <a:noFill/>
        </p:spPr>
        <p:txBody>
          <a:bodyPr wrap="square" rtlCol="0">
            <a:spAutoFit/>
          </a:bodyPr>
          <a:lstStyle/>
          <a:p>
            <a:r>
              <a:rPr lang="en-IN" dirty="0"/>
              <a:t>The technique of storing the most recent examples is called Replay Buffer. Also storing 10,000 examples is common practice. </a:t>
            </a:r>
          </a:p>
        </p:txBody>
      </p:sp>
    </p:spTree>
    <p:extLst>
      <p:ext uri="{BB962C8B-B14F-4D97-AF65-F5344CB8AC3E}">
        <p14:creationId xmlns:p14="http://schemas.microsoft.com/office/powerpoint/2010/main" val="1175716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2F85-684C-42A5-B0F8-1127B3C45F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016EDB-B888-1DCC-7B0E-2F117A2FF17B}"/>
              </a:ext>
            </a:extLst>
          </p:cNvPr>
          <p:cNvSpPr txBox="1"/>
          <p:nvPr/>
        </p:nvSpPr>
        <p:spPr>
          <a:xfrm>
            <a:off x="89646" y="98611"/>
            <a:ext cx="11994778" cy="1754326"/>
          </a:xfrm>
          <a:prstGeom prst="rect">
            <a:avLst/>
          </a:prstGeom>
          <a:noFill/>
        </p:spPr>
        <p:txBody>
          <a:bodyPr wrap="square" rtlCol="0">
            <a:spAutoFit/>
          </a:bodyPr>
          <a:lstStyle/>
          <a:p>
            <a:r>
              <a:rPr lang="en-IN" dirty="0"/>
              <a:t>Thus, you start with a random guess for the Q function and use bellman’s equation to repeatedly try and improve the estimate of the function. By doing this over and over, we improve the guess of the Q function using NNs. Thus, each iterative model is a slightly better guess of the Q function. This is also know as the Deep Q-Network (DQN) algo.</a:t>
            </a:r>
          </a:p>
          <a:p>
            <a:endParaRPr lang="en-IN" dirty="0"/>
          </a:p>
          <a:p>
            <a:r>
              <a:rPr lang="en-IN" dirty="0"/>
              <a:t>Refinements: In the current architecture, we have to carry out inference multiple times to decide one action for each state. Instead, we can use a single NN to output all values of the action.</a:t>
            </a:r>
          </a:p>
        </p:txBody>
      </p:sp>
      <p:pic>
        <p:nvPicPr>
          <p:cNvPr id="6" name="Picture 5">
            <a:extLst>
              <a:ext uri="{FF2B5EF4-FFF2-40B4-BE49-F238E27FC236}">
                <a16:creationId xmlns:a16="http://schemas.microsoft.com/office/drawing/2014/main" id="{E025D47A-90BB-3E06-2182-0D5ABB69D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809" y="2041196"/>
            <a:ext cx="8550381" cy="4206605"/>
          </a:xfrm>
          <a:prstGeom prst="rect">
            <a:avLst/>
          </a:prstGeom>
          <a:ln>
            <a:solidFill>
              <a:schemeClr val="tx1"/>
            </a:solidFill>
          </a:ln>
        </p:spPr>
      </p:pic>
    </p:spTree>
    <p:extLst>
      <p:ext uri="{BB962C8B-B14F-4D97-AF65-F5344CB8AC3E}">
        <p14:creationId xmlns:p14="http://schemas.microsoft.com/office/powerpoint/2010/main" val="2107109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A7D27-B293-127E-7F2B-EDB7327312F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13F2A9-61BF-88E1-5E25-E3C153AB9089}"/>
              </a:ext>
            </a:extLst>
          </p:cNvPr>
          <p:cNvSpPr txBox="1"/>
          <p:nvPr/>
        </p:nvSpPr>
        <p:spPr>
          <a:xfrm>
            <a:off x="103094" y="197346"/>
            <a:ext cx="11985812" cy="6463308"/>
          </a:xfrm>
          <a:prstGeom prst="rect">
            <a:avLst/>
          </a:prstGeom>
          <a:noFill/>
        </p:spPr>
        <p:txBody>
          <a:bodyPr wrap="square" rtlCol="0">
            <a:spAutoFit/>
          </a:bodyPr>
          <a:lstStyle/>
          <a:p>
            <a:r>
              <a:rPr lang="en-IN" b="1" dirty="0"/>
              <a:t>Reinforcement Learning</a:t>
            </a:r>
          </a:p>
          <a:p>
            <a:endParaRPr lang="en-IN" b="1" dirty="0"/>
          </a:p>
          <a:p>
            <a:r>
              <a:rPr lang="en-IN" dirty="0"/>
              <a:t>In reinforcement learning, the features at any given point are called STATE (s) and the task is for find a function that maps a state to an ACTION (a).</a:t>
            </a:r>
          </a:p>
          <a:p>
            <a:endParaRPr lang="en-IN" dirty="0"/>
          </a:p>
          <a:p>
            <a:r>
              <a:rPr lang="en-IN" dirty="0"/>
              <a:t>One way to solve this problem is using Supervised Learning, however, it is not a good approach – for example, if we train a neural network on state-action pairs, we could use it to predict an action given a state, however, it is difficult to get a dataset of ideal state-action pairs and actions and states can take up multiple values.</a:t>
            </a:r>
          </a:p>
          <a:p>
            <a:endParaRPr lang="en-IN" dirty="0"/>
          </a:p>
          <a:p>
            <a:r>
              <a:rPr lang="en-IN" dirty="0"/>
              <a:t>One key input for the </a:t>
            </a:r>
            <a:r>
              <a:rPr lang="en-IN" dirty="0" err="1"/>
              <a:t>reinf</a:t>
            </a:r>
            <a:r>
              <a:rPr lang="en-IN" dirty="0"/>
              <a:t> algo is the reward function – it gives FEEDBACK whether the action was correct or in-correct. The task of the </a:t>
            </a:r>
            <a:r>
              <a:rPr lang="en-IN" dirty="0" err="1"/>
              <a:t>reinf</a:t>
            </a:r>
            <a:r>
              <a:rPr lang="en-IN" dirty="0"/>
              <a:t> algo is to get the maximum reward for its action.</a:t>
            </a:r>
          </a:p>
          <a:p>
            <a:endParaRPr lang="en-IN" dirty="0"/>
          </a:p>
          <a:p>
            <a:r>
              <a:rPr lang="en-IN" dirty="0"/>
              <a:t>Specifying the reward rather than the optimal action gives more flexibility on designing the </a:t>
            </a:r>
            <a:r>
              <a:rPr lang="en-IN" dirty="0" err="1"/>
              <a:t>reinf</a:t>
            </a:r>
            <a:r>
              <a:rPr lang="en-IN" dirty="0"/>
              <a:t> system. Thus, the algorithm decides what to do rather than how to do it.</a:t>
            </a:r>
          </a:p>
          <a:p>
            <a:endParaRPr lang="en-IN" dirty="0"/>
          </a:p>
          <a:p>
            <a:r>
              <a:rPr lang="en-IN" dirty="0"/>
              <a:t>Defining the reward system to give positive rewards for good actions, negative rewards for bad actions, and very negative rewards for very poor actions incentivizes the algorithm to take the desired action.</a:t>
            </a:r>
          </a:p>
          <a:p>
            <a:endParaRPr lang="en-IN" dirty="0"/>
          </a:p>
          <a:p>
            <a:r>
              <a:rPr lang="en-IN" dirty="0"/>
              <a:t>Application areas:</a:t>
            </a:r>
          </a:p>
          <a:p>
            <a:pPr marL="285750" indent="-285750">
              <a:buFontTx/>
              <a:buChar char="-"/>
            </a:pPr>
            <a:r>
              <a:rPr lang="en-IN" dirty="0"/>
              <a:t>Controlling robots</a:t>
            </a:r>
          </a:p>
          <a:p>
            <a:pPr marL="285750" indent="-285750">
              <a:buFontTx/>
              <a:buChar char="-"/>
            </a:pPr>
            <a:r>
              <a:rPr lang="en-IN" dirty="0"/>
              <a:t>Factory optimization (rearranging, maximizing throughput and efficiency)</a:t>
            </a:r>
          </a:p>
          <a:p>
            <a:pPr marL="285750" indent="-285750">
              <a:buFontTx/>
              <a:buChar char="-"/>
            </a:pPr>
            <a:r>
              <a:rPr lang="en-IN" dirty="0"/>
              <a:t>Stock trading (sequence out trade over time to buy/sell shares to the best possible price)</a:t>
            </a:r>
          </a:p>
          <a:p>
            <a:pPr marL="285750" indent="-285750">
              <a:buFontTx/>
              <a:buChar char="-"/>
            </a:pPr>
            <a:r>
              <a:rPr lang="en-IN" dirty="0"/>
              <a:t>Video games (automated playing)</a:t>
            </a:r>
          </a:p>
        </p:txBody>
      </p:sp>
    </p:spTree>
    <p:extLst>
      <p:ext uri="{BB962C8B-B14F-4D97-AF65-F5344CB8AC3E}">
        <p14:creationId xmlns:p14="http://schemas.microsoft.com/office/powerpoint/2010/main" val="691029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2F85-684C-42A5-B0F8-1127B3C45F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282C775-AA69-A2B3-F923-EAF66713571B}"/>
              </a:ext>
            </a:extLst>
          </p:cNvPr>
          <p:cNvSpPr txBox="1"/>
          <p:nvPr/>
        </p:nvSpPr>
        <p:spPr>
          <a:xfrm>
            <a:off x="98612" y="107576"/>
            <a:ext cx="12010261" cy="2862322"/>
          </a:xfrm>
          <a:prstGeom prst="rect">
            <a:avLst/>
          </a:prstGeom>
          <a:noFill/>
        </p:spPr>
        <p:txBody>
          <a:bodyPr wrap="square" rtlCol="0">
            <a:spAutoFit/>
          </a:bodyPr>
          <a:lstStyle/>
          <a:p>
            <a:r>
              <a:rPr lang="en-IN" b="1" dirty="0"/>
              <a:t>Further Algorithm Refinement – Epsilon Greedy Policy</a:t>
            </a:r>
          </a:p>
          <a:p>
            <a:endParaRPr lang="en-IN" b="1" dirty="0"/>
          </a:p>
          <a:p>
            <a:r>
              <a:rPr lang="en-IN" dirty="0"/>
              <a:t>When the learning algorithm is still learning, we do not really know the best action for every state. Some options are:</a:t>
            </a:r>
          </a:p>
          <a:p>
            <a:pPr marL="342900" indent="-342900">
              <a:buAutoNum type="arabicPeriod"/>
            </a:pPr>
            <a:r>
              <a:rPr lang="en-IN" dirty="0"/>
              <a:t>Pick an action that maximizes Q(</a:t>
            </a:r>
            <a:r>
              <a:rPr lang="en-IN" dirty="0" err="1"/>
              <a:t>s,a</a:t>
            </a:r>
            <a:r>
              <a:rPr lang="en-IN" dirty="0"/>
              <a:t>)</a:t>
            </a:r>
          </a:p>
          <a:p>
            <a:pPr marL="342900" indent="-342900">
              <a:buAutoNum type="arabicPeriod"/>
            </a:pPr>
            <a:r>
              <a:rPr lang="en-IN" dirty="0"/>
              <a:t>With 0.95 probability, pick an action that maximizes Q(</a:t>
            </a:r>
            <a:r>
              <a:rPr lang="en-IN" dirty="0" err="1"/>
              <a:t>s,a</a:t>
            </a:r>
            <a:r>
              <a:rPr lang="en-IN" dirty="0"/>
              <a:t>) [Greed/Exploitation Step]</a:t>
            </a:r>
          </a:p>
          <a:p>
            <a:r>
              <a:rPr lang="en-IN" dirty="0"/>
              <a:t>       With 0.05 probability, pick a random action [Exploration Step]</a:t>
            </a:r>
          </a:p>
          <a:p>
            <a:endParaRPr lang="en-IN" dirty="0"/>
          </a:p>
          <a:p>
            <a:r>
              <a:rPr lang="en-IN" dirty="0"/>
              <a:t>Option 2 is the better option because the not-so-common actions are also learned. Thus, it avoids the algorithm to never try out new options. Thus, there is an exploitation vs exploration trade off. Here the epsilon  = 0.05. Also, its common practice to start with a high epsilon and gradually decrease.</a:t>
            </a:r>
          </a:p>
        </p:txBody>
      </p:sp>
      <p:pic>
        <p:nvPicPr>
          <p:cNvPr id="4" name="Picture 3">
            <a:extLst>
              <a:ext uri="{FF2B5EF4-FFF2-40B4-BE49-F238E27FC236}">
                <a16:creationId xmlns:a16="http://schemas.microsoft.com/office/drawing/2014/main" id="{63CD7D6B-D549-7652-A80C-4B94A8406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768" y="2969898"/>
            <a:ext cx="7566463" cy="3190757"/>
          </a:xfrm>
          <a:prstGeom prst="rect">
            <a:avLst/>
          </a:prstGeom>
          <a:ln>
            <a:solidFill>
              <a:schemeClr val="tx1"/>
            </a:solidFill>
          </a:ln>
        </p:spPr>
      </p:pic>
      <p:sp>
        <p:nvSpPr>
          <p:cNvPr id="5" name="TextBox 4">
            <a:extLst>
              <a:ext uri="{FF2B5EF4-FFF2-40B4-BE49-F238E27FC236}">
                <a16:creationId xmlns:a16="http://schemas.microsoft.com/office/drawing/2014/main" id="{EF6A0C47-227C-DBE6-4F00-4C31DF3804CA}"/>
              </a:ext>
            </a:extLst>
          </p:cNvPr>
          <p:cNvSpPr txBox="1"/>
          <p:nvPr/>
        </p:nvSpPr>
        <p:spPr>
          <a:xfrm>
            <a:off x="98612" y="6216074"/>
            <a:ext cx="12010261" cy="646331"/>
          </a:xfrm>
          <a:prstGeom prst="rect">
            <a:avLst/>
          </a:prstGeom>
          <a:noFill/>
        </p:spPr>
        <p:txBody>
          <a:bodyPr wrap="square" rtlCol="0">
            <a:spAutoFit/>
          </a:bodyPr>
          <a:lstStyle/>
          <a:p>
            <a:r>
              <a:rPr lang="en-IN" dirty="0"/>
              <a:t>One problem with this approach is that due to the addition of epsilon, the number of training steps exponentially increase causing many more cycles to train the algo.</a:t>
            </a:r>
          </a:p>
        </p:txBody>
      </p:sp>
    </p:spTree>
    <p:extLst>
      <p:ext uri="{BB962C8B-B14F-4D97-AF65-F5344CB8AC3E}">
        <p14:creationId xmlns:p14="http://schemas.microsoft.com/office/powerpoint/2010/main" val="3285128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42F85-684C-42A5-B0F8-1127B3C45F4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AADD66-A4B8-1BE9-E2B2-56463F7284AD}"/>
              </a:ext>
            </a:extLst>
          </p:cNvPr>
          <p:cNvSpPr txBox="1"/>
          <p:nvPr/>
        </p:nvSpPr>
        <p:spPr>
          <a:xfrm>
            <a:off x="58270" y="170329"/>
            <a:ext cx="12075459" cy="2031325"/>
          </a:xfrm>
          <a:prstGeom prst="rect">
            <a:avLst/>
          </a:prstGeom>
          <a:noFill/>
        </p:spPr>
        <p:txBody>
          <a:bodyPr wrap="square" rtlCol="0">
            <a:spAutoFit/>
          </a:bodyPr>
          <a:lstStyle/>
          <a:p>
            <a:r>
              <a:rPr lang="en-IN" b="1" dirty="0"/>
              <a:t>2 Additional Refinements – Mini Batch &amp; Soft Updates</a:t>
            </a:r>
          </a:p>
          <a:p>
            <a:endParaRPr lang="en-IN" b="1" dirty="0"/>
          </a:p>
          <a:p>
            <a:r>
              <a:rPr lang="en-IN" dirty="0"/>
              <a:t>Minibatch – on every iteration of gradient descent, SUBSEQUENT chunks of the training set are provided to learn the parameter. In batch gradient descent, we use all training examples and each step of gradient descent causes the algorithm to reliably get closer to the global minimum. In contrast, in mini batch, gradient descent follows a slightly more random path but on AVERAGE will tend towards the global minimum. This is much more computationally inexpensive. For the </a:t>
            </a:r>
            <a:r>
              <a:rPr lang="en-IN" dirty="0" err="1"/>
              <a:t>reinf</a:t>
            </a:r>
            <a:r>
              <a:rPr lang="en-IN" dirty="0"/>
              <a:t> algo, we use values mini-batch values from the replay buffer for training.</a:t>
            </a:r>
          </a:p>
        </p:txBody>
      </p:sp>
      <p:pic>
        <p:nvPicPr>
          <p:cNvPr id="4" name="Picture 3">
            <a:extLst>
              <a:ext uri="{FF2B5EF4-FFF2-40B4-BE49-F238E27FC236}">
                <a16:creationId xmlns:a16="http://schemas.microsoft.com/office/drawing/2014/main" id="{DE6B125C-362A-C9D8-D7C2-99E2BEFD8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12" y="3019182"/>
            <a:ext cx="4001101" cy="2628582"/>
          </a:xfrm>
          <a:prstGeom prst="rect">
            <a:avLst/>
          </a:prstGeom>
          <a:ln>
            <a:solidFill>
              <a:schemeClr val="tx1"/>
            </a:solidFill>
          </a:ln>
        </p:spPr>
      </p:pic>
      <p:pic>
        <p:nvPicPr>
          <p:cNvPr id="6" name="Picture 5">
            <a:extLst>
              <a:ext uri="{FF2B5EF4-FFF2-40B4-BE49-F238E27FC236}">
                <a16:creationId xmlns:a16="http://schemas.microsoft.com/office/drawing/2014/main" id="{A14F6639-BCB4-5FD8-EE9D-9E759B860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352" y="2548334"/>
            <a:ext cx="7243482" cy="3570278"/>
          </a:xfrm>
          <a:prstGeom prst="rect">
            <a:avLst/>
          </a:prstGeom>
          <a:ln>
            <a:solidFill>
              <a:schemeClr val="tx1"/>
            </a:solidFill>
          </a:ln>
        </p:spPr>
      </p:pic>
    </p:spTree>
    <p:extLst>
      <p:ext uri="{BB962C8B-B14F-4D97-AF65-F5344CB8AC3E}">
        <p14:creationId xmlns:p14="http://schemas.microsoft.com/office/powerpoint/2010/main" val="496120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FF9C1-68F5-A870-6CF6-54E029C9FA1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E31BAB-C500-09E7-5EE3-189F1896396D}"/>
              </a:ext>
            </a:extLst>
          </p:cNvPr>
          <p:cNvSpPr txBox="1"/>
          <p:nvPr/>
        </p:nvSpPr>
        <p:spPr>
          <a:xfrm>
            <a:off x="197224" y="215153"/>
            <a:ext cx="11878235" cy="923330"/>
          </a:xfrm>
          <a:prstGeom prst="rect">
            <a:avLst/>
          </a:prstGeom>
          <a:noFill/>
        </p:spPr>
        <p:txBody>
          <a:bodyPr wrap="square" rtlCol="0">
            <a:spAutoFit/>
          </a:bodyPr>
          <a:lstStyle/>
          <a:p>
            <a:r>
              <a:rPr lang="en-IN" dirty="0"/>
              <a:t>Soft Updates – Currently, in the last step of the algorithm we replace Q = </a:t>
            </a:r>
            <a:r>
              <a:rPr lang="en-IN" dirty="0" err="1"/>
              <a:t>Qnew</a:t>
            </a:r>
            <a:r>
              <a:rPr lang="en-IN" dirty="0"/>
              <a:t>. However, this can cause </a:t>
            </a:r>
            <a:r>
              <a:rPr lang="en-IN" dirty="0" err="1"/>
              <a:t>Qnew</a:t>
            </a:r>
            <a:r>
              <a:rPr lang="en-IN" dirty="0"/>
              <a:t> to be actually worse than the original Q. In the soft update method, we prevent </a:t>
            </a:r>
            <a:r>
              <a:rPr lang="en-IN" dirty="0" err="1"/>
              <a:t>Qnew</a:t>
            </a:r>
            <a:r>
              <a:rPr lang="en-IN" dirty="0"/>
              <a:t> to go through just one unlucky step of getting worse. Thus, we control how aggressively we want to change the new weights. Thus, we make more gradual changes to the weights.</a:t>
            </a:r>
          </a:p>
        </p:txBody>
      </p:sp>
      <p:pic>
        <p:nvPicPr>
          <p:cNvPr id="7" name="Picture 6">
            <a:extLst>
              <a:ext uri="{FF2B5EF4-FFF2-40B4-BE49-F238E27FC236}">
                <a16:creationId xmlns:a16="http://schemas.microsoft.com/office/drawing/2014/main" id="{FA7EF236-37CD-DCD8-1666-721E9F097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999" y="1234968"/>
            <a:ext cx="5686002" cy="2265071"/>
          </a:xfrm>
          <a:prstGeom prst="rect">
            <a:avLst/>
          </a:prstGeom>
          <a:ln>
            <a:solidFill>
              <a:schemeClr val="tx1"/>
            </a:solidFill>
          </a:ln>
        </p:spPr>
      </p:pic>
      <p:sp>
        <p:nvSpPr>
          <p:cNvPr id="8" name="TextBox 7">
            <a:extLst>
              <a:ext uri="{FF2B5EF4-FFF2-40B4-BE49-F238E27FC236}">
                <a16:creationId xmlns:a16="http://schemas.microsoft.com/office/drawing/2014/main" id="{CDADF507-9B88-EF79-D3C1-F2A36BAE1B8B}"/>
              </a:ext>
            </a:extLst>
          </p:cNvPr>
          <p:cNvSpPr txBox="1"/>
          <p:nvPr/>
        </p:nvSpPr>
        <p:spPr>
          <a:xfrm>
            <a:off x="98611" y="3720353"/>
            <a:ext cx="1951816" cy="369332"/>
          </a:xfrm>
          <a:prstGeom prst="rect">
            <a:avLst/>
          </a:prstGeom>
          <a:noFill/>
        </p:spPr>
        <p:txBody>
          <a:bodyPr wrap="none" rtlCol="0">
            <a:spAutoFit/>
          </a:bodyPr>
          <a:lstStyle/>
          <a:p>
            <a:r>
              <a:rPr lang="en-IN" b="1" dirty="0"/>
              <a:t>Limitation of </a:t>
            </a:r>
            <a:r>
              <a:rPr lang="en-IN" b="1" dirty="0" err="1"/>
              <a:t>Reinf</a:t>
            </a:r>
            <a:endParaRPr lang="en-IN" b="1" dirty="0"/>
          </a:p>
        </p:txBody>
      </p:sp>
      <p:pic>
        <p:nvPicPr>
          <p:cNvPr id="10" name="Picture 9">
            <a:extLst>
              <a:ext uri="{FF2B5EF4-FFF2-40B4-BE49-F238E27FC236}">
                <a16:creationId xmlns:a16="http://schemas.microsoft.com/office/drawing/2014/main" id="{B51E9F29-A5B2-6013-2380-AB321E02F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741" y="4089685"/>
            <a:ext cx="6639548" cy="2644512"/>
          </a:xfrm>
          <a:prstGeom prst="rect">
            <a:avLst/>
          </a:prstGeom>
          <a:ln>
            <a:solidFill>
              <a:schemeClr val="tx1"/>
            </a:solidFill>
          </a:ln>
        </p:spPr>
      </p:pic>
      <p:graphicFrame>
        <p:nvGraphicFramePr>
          <p:cNvPr id="11" name="Object 10">
            <a:extLst>
              <a:ext uri="{FF2B5EF4-FFF2-40B4-BE49-F238E27FC236}">
                <a16:creationId xmlns:a16="http://schemas.microsoft.com/office/drawing/2014/main" id="{66364BE4-8863-7380-0058-3C792D8AB954}"/>
              </a:ext>
            </a:extLst>
          </p:cNvPr>
          <p:cNvGraphicFramePr>
            <a:graphicFrameLocks noChangeAspect="1"/>
          </p:cNvGraphicFramePr>
          <p:nvPr>
            <p:extLst>
              <p:ext uri="{D42A27DB-BD31-4B8C-83A1-F6EECF244321}">
                <p14:modId xmlns:p14="http://schemas.microsoft.com/office/powerpoint/2010/main" val="3098494870"/>
              </p:ext>
            </p:extLst>
          </p:nvPr>
        </p:nvGraphicFramePr>
        <p:xfrm>
          <a:off x="8420286" y="4807510"/>
          <a:ext cx="3276973" cy="923330"/>
        </p:xfrm>
        <a:graphic>
          <a:graphicData uri="http://schemas.openxmlformats.org/presentationml/2006/ole">
            <mc:AlternateContent xmlns:mc="http://schemas.openxmlformats.org/markup-compatibility/2006">
              <mc:Choice xmlns:v="urn:schemas-microsoft-com:vml" Requires="v">
                <p:oleObj name="Packager Shell Object" showAsIcon="1" r:id="rId4" imgW="1836264" imgH="518215" progId="Package">
                  <p:embed/>
                </p:oleObj>
              </mc:Choice>
              <mc:Fallback>
                <p:oleObj name="Packager Shell Object" showAsIcon="1" r:id="rId4" imgW="1836264" imgH="518215" progId="Package">
                  <p:embed/>
                  <p:pic>
                    <p:nvPicPr>
                      <p:cNvPr id="0" name=""/>
                      <p:cNvPicPr/>
                      <p:nvPr/>
                    </p:nvPicPr>
                    <p:blipFill>
                      <a:blip r:embed="rId5"/>
                      <a:stretch>
                        <a:fillRect/>
                      </a:stretch>
                    </p:blipFill>
                    <p:spPr>
                      <a:xfrm>
                        <a:off x="8420286" y="4807510"/>
                        <a:ext cx="3276973" cy="92333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26742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E106A-E5B9-B6F6-E040-39AC280BC5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0AB868-5F03-A86C-13AF-04FF7BBD7BEC}"/>
              </a:ext>
            </a:extLst>
          </p:cNvPr>
          <p:cNvSpPr txBox="1"/>
          <p:nvPr/>
        </p:nvSpPr>
        <p:spPr>
          <a:xfrm>
            <a:off x="170329" y="251012"/>
            <a:ext cx="11842377" cy="2308324"/>
          </a:xfrm>
          <a:prstGeom prst="rect">
            <a:avLst/>
          </a:prstGeom>
          <a:noFill/>
        </p:spPr>
        <p:txBody>
          <a:bodyPr wrap="square" rtlCol="0">
            <a:spAutoFit/>
          </a:bodyPr>
          <a:lstStyle/>
          <a:p>
            <a:r>
              <a:rPr lang="en-IN" dirty="0"/>
              <a:t>The key idea of </a:t>
            </a:r>
            <a:r>
              <a:rPr lang="en-IN" dirty="0" err="1"/>
              <a:t>reinf</a:t>
            </a:r>
            <a:r>
              <a:rPr lang="en-IN" dirty="0"/>
              <a:t> learning is – rather than telling the algo the right answer Y for every input, we instead specify the reward function that tells it when it is doing well and when its doing poorly, and the algo automatically figures out the good action.</a:t>
            </a:r>
          </a:p>
          <a:p>
            <a:endParaRPr lang="en-IN" dirty="0"/>
          </a:p>
          <a:p>
            <a:r>
              <a:rPr lang="en-IN" b="1" dirty="0"/>
              <a:t>Algorithm Details</a:t>
            </a:r>
          </a:p>
          <a:p>
            <a:endParaRPr lang="en-IN" b="1" dirty="0"/>
          </a:p>
          <a:p>
            <a:r>
              <a:rPr lang="en-IN" dirty="0"/>
              <a:t>We first define different States a system can take (the example snapshot has 6 states). We then define a reward function for each state (given by 100, 0, …, 40). At each state, the system can take multiple actions (left or move right). We then calculate the reward at each step for all the possible paths to the terminal state.</a:t>
            </a:r>
          </a:p>
        </p:txBody>
      </p:sp>
      <p:pic>
        <p:nvPicPr>
          <p:cNvPr id="4" name="Picture 3">
            <a:extLst>
              <a:ext uri="{FF2B5EF4-FFF2-40B4-BE49-F238E27FC236}">
                <a16:creationId xmlns:a16="http://schemas.microsoft.com/office/drawing/2014/main" id="{868BB7E8-BF87-67FE-7171-96E49CC07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753" y="2631054"/>
            <a:ext cx="5243973" cy="2673207"/>
          </a:xfrm>
          <a:prstGeom prst="rect">
            <a:avLst/>
          </a:prstGeom>
          <a:ln>
            <a:solidFill>
              <a:schemeClr val="tx1"/>
            </a:solidFill>
          </a:ln>
        </p:spPr>
      </p:pic>
      <p:sp>
        <p:nvSpPr>
          <p:cNvPr id="5" name="TextBox 4">
            <a:extLst>
              <a:ext uri="{FF2B5EF4-FFF2-40B4-BE49-F238E27FC236}">
                <a16:creationId xmlns:a16="http://schemas.microsoft.com/office/drawing/2014/main" id="{6E4CCF76-DB6F-41FF-742B-BEC46A963E4E}"/>
              </a:ext>
            </a:extLst>
          </p:cNvPr>
          <p:cNvSpPr txBox="1"/>
          <p:nvPr/>
        </p:nvSpPr>
        <p:spPr>
          <a:xfrm>
            <a:off x="6338048" y="2951994"/>
            <a:ext cx="5513294" cy="2031325"/>
          </a:xfrm>
          <a:prstGeom prst="rect">
            <a:avLst/>
          </a:prstGeom>
          <a:noFill/>
        </p:spPr>
        <p:txBody>
          <a:bodyPr wrap="square" rtlCol="0">
            <a:spAutoFit/>
          </a:bodyPr>
          <a:lstStyle/>
          <a:p>
            <a:r>
              <a:rPr lang="en-IN" dirty="0"/>
              <a:t>The above is represented by the function – </a:t>
            </a:r>
          </a:p>
          <a:p>
            <a:r>
              <a:rPr lang="en-IN" dirty="0"/>
              <a:t>(s, a, R(s), s-prime). The core elements of the </a:t>
            </a:r>
            <a:r>
              <a:rPr lang="en-IN" dirty="0" err="1"/>
              <a:t>reinf</a:t>
            </a:r>
            <a:r>
              <a:rPr lang="en-IN" dirty="0"/>
              <a:t> algo are:</a:t>
            </a:r>
          </a:p>
          <a:p>
            <a:pPr marL="285750" indent="-285750">
              <a:buFontTx/>
              <a:buChar char="-"/>
            </a:pPr>
            <a:r>
              <a:rPr lang="en-IN" dirty="0"/>
              <a:t>At every time step, the robot/system is in some state s</a:t>
            </a:r>
          </a:p>
          <a:p>
            <a:pPr marL="285750" indent="-285750">
              <a:buFontTx/>
              <a:buChar char="-"/>
            </a:pPr>
            <a:r>
              <a:rPr lang="en-IN" dirty="0"/>
              <a:t>It gets to choose an action a</a:t>
            </a:r>
          </a:p>
          <a:p>
            <a:pPr marL="285750" indent="-285750">
              <a:buFontTx/>
              <a:buChar char="-"/>
            </a:pPr>
            <a:r>
              <a:rPr lang="en-IN" dirty="0"/>
              <a:t>It gets some reward [R(s)] that it gets from state s</a:t>
            </a:r>
          </a:p>
          <a:p>
            <a:pPr marL="285750" indent="-285750">
              <a:buFontTx/>
              <a:buChar char="-"/>
            </a:pPr>
            <a:r>
              <a:rPr lang="en-IN" dirty="0"/>
              <a:t>As a result of its action, it gets to a new state s-prime. </a:t>
            </a:r>
          </a:p>
        </p:txBody>
      </p:sp>
      <p:sp>
        <p:nvSpPr>
          <p:cNvPr id="6" name="TextBox 5">
            <a:extLst>
              <a:ext uri="{FF2B5EF4-FFF2-40B4-BE49-F238E27FC236}">
                <a16:creationId xmlns:a16="http://schemas.microsoft.com/office/drawing/2014/main" id="{B4DB9E2D-8E42-6844-A6BB-E81F0EAEACA8}"/>
              </a:ext>
            </a:extLst>
          </p:cNvPr>
          <p:cNvSpPr txBox="1"/>
          <p:nvPr/>
        </p:nvSpPr>
        <p:spPr>
          <a:xfrm>
            <a:off x="170329" y="5696919"/>
            <a:ext cx="11842377" cy="646331"/>
          </a:xfrm>
          <a:prstGeom prst="rect">
            <a:avLst/>
          </a:prstGeom>
          <a:noFill/>
        </p:spPr>
        <p:txBody>
          <a:bodyPr wrap="square" rtlCol="0">
            <a:spAutoFit/>
          </a:bodyPr>
          <a:lstStyle/>
          <a:p>
            <a:r>
              <a:rPr lang="en-IN" dirty="0"/>
              <a:t>To know if a particular set of rewards are better or worse, we calculate the return – the return tries to capture the rewards that are quicker and maybe more attractive vs rewards that are longer to achieve.</a:t>
            </a:r>
          </a:p>
        </p:txBody>
      </p:sp>
    </p:spTree>
    <p:extLst>
      <p:ext uri="{BB962C8B-B14F-4D97-AF65-F5344CB8AC3E}">
        <p14:creationId xmlns:p14="http://schemas.microsoft.com/office/powerpoint/2010/main" val="274667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D07F4-86F2-1866-D2BF-CDD327B3C3F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2AEF22D-A050-F7A8-3597-BB6041B5589F}"/>
              </a:ext>
            </a:extLst>
          </p:cNvPr>
          <p:cNvSpPr txBox="1"/>
          <p:nvPr/>
        </p:nvSpPr>
        <p:spPr>
          <a:xfrm>
            <a:off x="179294" y="251012"/>
            <a:ext cx="11878235" cy="1200329"/>
          </a:xfrm>
          <a:prstGeom prst="rect">
            <a:avLst/>
          </a:prstGeom>
          <a:noFill/>
        </p:spPr>
        <p:txBody>
          <a:bodyPr wrap="square" rtlCol="0">
            <a:spAutoFit/>
          </a:bodyPr>
          <a:lstStyle/>
          <a:p>
            <a:r>
              <a:rPr lang="en-IN" dirty="0"/>
              <a:t>The return is defined as the sum of each reward weighted by a discount factor (GAMMA) such that each additional step to reach to the terminal state is exponentially discounted. In many </a:t>
            </a:r>
            <a:r>
              <a:rPr lang="en-IN" dirty="0" err="1"/>
              <a:t>reinf</a:t>
            </a:r>
            <a:r>
              <a:rPr lang="en-IN" dirty="0"/>
              <a:t> algos, the common choice of discount factor is a value close to but less than 1. In financial applications, the discount factor is a natural interpretation of the interest rate or time-value of money</a:t>
            </a:r>
          </a:p>
        </p:txBody>
      </p:sp>
      <p:pic>
        <p:nvPicPr>
          <p:cNvPr id="4" name="Picture 3">
            <a:extLst>
              <a:ext uri="{FF2B5EF4-FFF2-40B4-BE49-F238E27FC236}">
                <a16:creationId xmlns:a16="http://schemas.microsoft.com/office/drawing/2014/main" id="{4ED260B9-6567-CD7E-3DAD-FF708831F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273" y="1551097"/>
            <a:ext cx="9237454" cy="5055891"/>
          </a:xfrm>
          <a:prstGeom prst="rect">
            <a:avLst/>
          </a:prstGeom>
          <a:ln>
            <a:solidFill>
              <a:schemeClr val="tx1"/>
            </a:solidFill>
          </a:ln>
        </p:spPr>
      </p:pic>
    </p:spTree>
    <p:extLst>
      <p:ext uri="{BB962C8B-B14F-4D97-AF65-F5344CB8AC3E}">
        <p14:creationId xmlns:p14="http://schemas.microsoft.com/office/powerpoint/2010/main" val="70706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4C068-AEDE-233C-63F7-3B6C72BAB1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F466D2F-8E54-C30F-BB59-785267643DA4}"/>
              </a:ext>
            </a:extLst>
          </p:cNvPr>
          <p:cNvSpPr txBox="1"/>
          <p:nvPr/>
        </p:nvSpPr>
        <p:spPr>
          <a:xfrm>
            <a:off x="98612" y="89646"/>
            <a:ext cx="11752729" cy="3139321"/>
          </a:xfrm>
          <a:prstGeom prst="rect">
            <a:avLst/>
          </a:prstGeom>
          <a:noFill/>
        </p:spPr>
        <p:txBody>
          <a:bodyPr wrap="square" rtlCol="0">
            <a:spAutoFit/>
          </a:bodyPr>
          <a:lstStyle/>
          <a:p>
            <a:r>
              <a:rPr lang="en-IN" dirty="0"/>
              <a:t>We can calculate the discount factors for all states starting from the terminal state and backwards. In the below example, to calculate the sequence of the discounts from all the states starting the terminal state 1 to state 5, for gamma = 0.5, we keep exponentially decreasing (halving) in this case till state 5. The return for the last state is 40 and thus its discounting factor is 1. This is the first example in the image.</a:t>
            </a:r>
          </a:p>
          <a:p>
            <a:endParaRPr lang="en-IN" dirty="0"/>
          </a:p>
          <a:p>
            <a:r>
              <a:rPr lang="en-IN" dirty="0"/>
              <a:t>Likewise, starting the terminal state 6, we can calculate all the rewards/discounts for a given direction and a given gamma. This is the 2</a:t>
            </a:r>
            <a:r>
              <a:rPr lang="en-IN" baseline="30000" dirty="0"/>
              <a:t>nd</a:t>
            </a:r>
            <a:r>
              <a:rPr lang="en-IN" dirty="0"/>
              <a:t> example in the image. </a:t>
            </a:r>
          </a:p>
          <a:p>
            <a:endParaRPr lang="en-IN" dirty="0"/>
          </a:p>
          <a:p>
            <a:r>
              <a:rPr lang="en-IN" dirty="0"/>
              <a:t>Actions are taken based on the current state. For example, if we start at state 5 and take right, we multiply the reward (0) with the discounting factor for moving right (20) for state 5, and then for state 6 we multiply the discounting factor squared for reward (40). If a step is taken, the discounting factor needs to be applied. This is the 3</a:t>
            </a:r>
            <a:r>
              <a:rPr lang="en-IN" baseline="30000" dirty="0"/>
              <a:t>rd</a:t>
            </a:r>
            <a:r>
              <a:rPr lang="en-IN" dirty="0"/>
              <a:t> example in the image.</a:t>
            </a:r>
          </a:p>
        </p:txBody>
      </p:sp>
      <p:pic>
        <p:nvPicPr>
          <p:cNvPr id="3" name="Picture 2">
            <a:extLst>
              <a:ext uri="{FF2B5EF4-FFF2-40B4-BE49-F238E27FC236}">
                <a16:creationId xmlns:a16="http://schemas.microsoft.com/office/drawing/2014/main" id="{0779CCF6-A11C-9102-A930-B5FF498FA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477" y="3354270"/>
            <a:ext cx="6465045" cy="3281369"/>
          </a:xfrm>
          <a:prstGeom prst="rect">
            <a:avLst/>
          </a:prstGeom>
          <a:ln>
            <a:solidFill>
              <a:schemeClr val="tx1"/>
            </a:solidFill>
          </a:ln>
        </p:spPr>
      </p:pic>
    </p:spTree>
    <p:extLst>
      <p:ext uri="{BB962C8B-B14F-4D97-AF65-F5344CB8AC3E}">
        <p14:creationId xmlns:p14="http://schemas.microsoft.com/office/powerpoint/2010/main" val="1404989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F04E2-8D8D-C645-B795-5AC2D69940A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14C5265-4A9B-98EF-762A-86F0427068F9}"/>
              </a:ext>
            </a:extLst>
          </p:cNvPr>
          <p:cNvSpPr txBox="1"/>
          <p:nvPr/>
        </p:nvSpPr>
        <p:spPr>
          <a:xfrm>
            <a:off x="152400" y="149659"/>
            <a:ext cx="12039600" cy="1200329"/>
          </a:xfrm>
          <a:prstGeom prst="rect">
            <a:avLst/>
          </a:prstGeom>
          <a:noFill/>
        </p:spPr>
        <p:txBody>
          <a:bodyPr wrap="square" rtlCol="0">
            <a:spAutoFit/>
          </a:bodyPr>
          <a:lstStyle/>
          <a:p>
            <a:r>
              <a:rPr lang="en-IN" dirty="0"/>
              <a:t>To summarize, the return is the sum of rewards that a system gets by weighing the discount factor where rewards in the far future are weighed by a discount factor having a higher power.</a:t>
            </a:r>
          </a:p>
          <a:p>
            <a:r>
              <a:rPr lang="en-IN" dirty="0"/>
              <a:t>If instead, we have negative discounts, then the discount factor incentivises the system to push out negative rewards as far into the future as possible.</a:t>
            </a:r>
          </a:p>
        </p:txBody>
      </p:sp>
      <p:pic>
        <p:nvPicPr>
          <p:cNvPr id="4" name="Picture 3">
            <a:extLst>
              <a:ext uri="{FF2B5EF4-FFF2-40B4-BE49-F238E27FC236}">
                <a16:creationId xmlns:a16="http://schemas.microsoft.com/office/drawing/2014/main" id="{38FA5749-2056-4A4E-F660-EF9A4AB93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492" y="1861465"/>
            <a:ext cx="6777575" cy="3383930"/>
          </a:xfrm>
          <a:prstGeom prst="rect">
            <a:avLst/>
          </a:prstGeom>
          <a:ln>
            <a:solidFill>
              <a:schemeClr val="tx1"/>
            </a:solidFill>
          </a:ln>
        </p:spPr>
      </p:pic>
      <p:sp>
        <p:nvSpPr>
          <p:cNvPr id="6" name="TextBox 5">
            <a:extLst>
              <a:ext uri="{FF2B5EF4-FFF2-40B4-BE49-F238E27FC236}">
                <a16:creationId xmlns:a16="http://schemas.microsoft.com/office/drawing/2014/main" id="{B90B32D4-D3E8-06C3-3AEA-2D947ADFCB07}"/>
              </a:ext>
            </a:extLst>
          </p:cNvPr>
          <p:cNvSpPr txBox="1"/>
          <p:nvPr/>
        </p:nvSpPr>
        <p:spPr>
          <a:xfrm>
            <a:off x="152400" y="1612605"/>
            <a:ext cx="5130092" cy="3970318"/>
          </a:xfrm>
          <a:prstGeom prst="rect">
            <a:avLst/>
          </a:prstGeom>
          <a:noFill/>
        </p:spPr>
        <p:txBody>
          <a:bodyPr wrap="square">
            <a:spAutoFit/>
          </a:bodyPr>
          <a:lstStyle/>
          <a:p>
            <a:r>
              <a:rPr lang="en-IN" b="1" dirty="0"/>
              <a:t>Formalization of the Algorithm</a:t>
            </a:r>
            <a:r>
              <a:rPr lang="en-IN" dirty="0"/>
              <a:t> </a:t>
            </a:r>
          </a:p>
          <a:p>
            <a:endParaRPr lang="en-IN" dirty="0"/>
          </a:p>
          <a:p>
            <a:r>
              <a:rPr lang="en-IN" dirty="0"/>
              <a:t>There are different ways of choosing an action given a state:</a:t>
            </a:r>
          </a:p>
          <a:p>
            <a:pPr marL="342900" indent="-342900">
              <a:buAutoNum type="arabicPeriod"/>
            </a:pPr>
            <a:r>
              <a:rPr lang="en-IN" dirty="0"/>
              <a:t>We could always decide to go nearer to the positive reward (example 1 in the image)</a:t>
            </a:r>
          </a:p>
          <a:p>
            <a:pPr marL="342900" indent="-342900">
              <a:buAutoNum type="arabicPeriod"/>
            </a:pPr>
            <a:r>
              <a:rPr lang="en-IN" dirty="0"/>
              <a:t>We could always go for the larger reward regardless of the current state (example 2 in the image)</a:t>
            </a:r>
          </a:p>
          <a:p>
            <a:pPr marL="342900" indent="-342900">
              <a:buAutoNum type="arabicPeriod"/>
            </a:pPr>
            <a:r>
              <a:rPr lang="en-IN" dirty="0"/>
              <a:t>Alternatively, we could always go for the smaller reward (example 3)</a:t>
            </a:r>
          </a:p>
          <a:p>
            <a:pPr marL="342900" indent="-342900">
              <a:buAutoNum type="arabicPeriod"/>
            </a:pPr>
            <a:r>
              <a:rPr lang="en-IN" dirty="0"/>
              <a:t>Or you could follow a custom path – choosing left unless you are one step away from the reward (example 4)</a:t>
            </a:r>
          </a:p>
        </p:txBody>
      </p:sp>
      <p:sp>
        <p:nvSpPr>
          <p:cNvPr id="8" name="TextBox 7">
            <a:extLst>
              <a:ext uri="{FF2B5EF4-FFF2-40B4-BE49-F238E27FC236}">
                <a16:creationId xmlns:a16="http://schemas.microsoft.com/office/drawing/2014/main" id="{B2606FF9-E8E0-B9D3-4FD4-3CD7B9006907}"/>
              </a:ext>
            </a:extLst>
          </p:cNvPr>
          <p:cNvSpPr txBox="1"/>
          <p:nvPr/>
        </p:nvSpPr>
        <p:spPr>
          <a:xfrm>
            <a:off x="152400" y="5831783"/>
            <a:ext cx="11967882" cy="646331"/>
          </a:xfrm>
          <a:prstGeom prst="rect">
            <a:avLst/>
          </a:prstGeom>
          <a:noFill/>
        </p:spPr>
        <p:txBody>
          <a:bodyPr wrap="square" rtlCol="0">
            <a:spAutoFit/>
          </a:bodyPr>
          <a:lstStyle/>
          <a:p>
            <a:r>
              <a:rPr lang="en-IN" dirty="0"/>
              <a:t>In the </a:t>
            </a:r>
            <a:r>
              <a:rPr lang="en-IN" dirty="0" err="1"/>
              <a:t>reinf</a:t>
            </a:r>
            <a:r>
              <a:rPr lang="en-IN" dirty="0"/>
              <a:t> algo, our goal is to come up with a function called the POLICY (Pi). The job of the policy is to take as input any state (s) and map it to the action (a) that the policy wants to take. The policy in the above image is for example 4. </a:t>
            </a:r>
          </a:p>
        </p:txBody>
      </p:sp>
    </p:spTree>
    <p:extLst>
      <p:ext uri="{BB962C8B-B14F-4D97-AF65-F5344CB8AC3E}">
        <p14:creationId xmlns:p14="http://schemas.microsoft.com/office/powerpoint/2010/main" val="2082397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09ED6-0932-3E75-A29B-8B74C1FB84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4FADBA8-F697-E9BE-2074-1DA3C5412AC7}"/>
              </a:ext>
            </a:extLst>
          </p:cNvPr>
          <p:cNvSpPr txBox="1"/>
          <p:nvPr/>
        </p:nvSpPr>
        <p:spPr>
          <a:xfrm>
            <a:off x="62753" y="80683"/>
            <a:ext cx="12021671" cy="646331"/>
          </a:xfrm>
          <a:prstGeom prst="rect">
            <a:avLst/>
          </a:prstGeom>
          <a:noFill/>
        </p:spPr>
        <p:txBody>
          <a:bodyPr wrap="square" rtlCol="0">
            <a:spAutoFit/>
          </a:bodyPr>
          <a:lstStyle/>
          <a:p>
            <a:r>
              <a:rPr lang="en-IN" dirty="0"/>
              <a:t>Thus, the goal of reinforcement learning is to find a policy PI(s) that tells you what action to take at every state to maximize the return. Maybe calling PI a “controller” rather than a policy would be a more natural terminology.</a:t>
            </a:r>
          </a:p>
        </p:txBody>
      </p:sp>
      <p:pic>
        <p:nvPicPr>
          <p:cNvPr id="4" name="Picture 3">
            <a:extLst>
              <a:ext uri="{FF2B5EF4-FFF2-40B4-BE49-F238E27FC236}">
                <a16:creationId xmlns:a16="http://schemas.microsoft.com/office/drawing/2014/main" id="{9253C512-7206-7D1D-4235-1A507CD39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993" y="799743"/>
            <a:ext cx="5329189" cy="2063077"/>
          </a:xfrm>
          <a:prstGeom prst="rect">
            <a:avLst/>
          </a:prstGeom>
          <a:ln>
            <a:solidFill>
              <a:schemeClr val="tx1"/>
            </a:solidFill>
          </a:ln>
        </p:spPr>
      </p:pic>
      <p:sp>
        <p:nvSpPr>
          <p:cNvPr id="5" name="TextBox 4">
            <a:extLst>
              <a:ext uri="{FF2B5EF4-FFF2-40B4-BE49-F238E27FC236}">
                <a16:creationId xmlns:a16="http://schemas.microsoft.com/office/drawing/2014/main" id="{43026469-2668-EC34-0AFD-5FD124BEE947}"/>
              </a:ext>
            </a:extLst>
          </p:cNvPr>
          <p:cNvSpPr txBox="1"/>
          <p:nvPr/>
        </p:nvSpPr>
        <p:spPr>
          <a:xfrm>
            <a:off x="62753" y="2769863"/>
            <a:ext cx="2451248" cy="369332"/>
          </a:xfrm>
          <a:prstGeom prst="rect">
            <a:avLst/>
          </a:prstGeom>
          <a:noFill/>
        </p:spPr>
        <p:txBody>
          <a:bodyPr wrap="none" rtlCol="0">
            <a:spAutoFit/>
          </a:bodyPr>
          <a:lstStyle/>
          <a:p>
            <a:r>
              <a:rPr lang="en-IN" b="1" dirty="0"/>
              <a:t>Review of Key Concepts</a:t>
            </a:r>
          </a:p>
        </p:txBody>
      </p:sp>
      <p:pic>
        <p:nvPicPr>
          <p:cNvPr id="7" name="Picture 6">
            <a:extLst>
              <a:ext uri="{FF2B5EF4-FFF2-40B4-BE49-F238E27FC236}">
                <a16:creationId xmlns:a16="http://schemas.microsoft.com/office/drawing/2014/main" id="{3CE9015E-7C8B-9D80-53C9-71B9E1BB5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890" y="3211653"/>
            <a:ext cx="7444220" cy="3565664"/>
          </a:xfrm>
          <a:prstGeom prst="rect">
            <a:avLst/>
          </a:prstGeom>
          <a:ln>
            <a:solidFill>
              <a:schemeClr val="tx1"/>
            </a:solidFill>
          </a:ln>
        </p:spPr>
      </p:pic>
    </p:spTree>
    <p:extLst>
      <p:ext uri="{BB962C8B-B14F-4D97-AF65-F5344CB8AC3E}">
        <p14:creationId xmlns:p14="http://schemas.microsoft.com/office/powerpoint/2010/main" val="642917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168D2-0490-C1C5-96E2-D55E648E8C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F0FFA7-5B74-F92A-AB5F-11CE130388DB}"/>
              </a:ext>
            </a:extLst>
          </p:cNvPr>
          <p:cNvSpPr txBox="1"/>
          <p:nvPr/>
        </p:nvSpPr>
        <p:spPr>
          <a:xfrm>
            <a:off x="89648" y="107577"/>
            <a:ext cx="11994776" cy="923330"/>
          </a:xfrm>
          <a:prstGeom prst="rect">
            <a:avLst/>
          </a:prstGeom>
          <a:noFill/>
        </p:spPr>
        <p:txBody>
          <a:bodyPr wrap="square" rtlCol="0">
            <a:spAutoFit/>
          </a:bodyPr>
          <a:lstStyle/>
          <a:p>
            <a:r>
              <a:rPr lang="en-IN" dirty="0"/>
              <a:t>The formalization of </a:t>
            </a:r>
            <a:r>
              <a:rPr lang="en-IN" dirty="0" err="1"/>
              <a:t>reinf</a:t>
            </a:r>
            <a:r>
              <a:rPr lang="en-IN" dirty="0"/>
              <a:t> is called Markov Decision Process (or MDP). Markov refers to a process in which the future only depends on the current state and not anything that might have occurred prior to getting to the current state. Basically, the future depends on where you are now and not how you got here.</a:t>
            </a:r>
          </a:p>
        </p:txBody>
      </p:sp>
      <p:pic>
        <p:nvPicPr>
          <p:cNvPr id="4" name="Picture 3">
            <a:extLst>
              <a:ext uri="{FF2B5EF4-FFF2-40B4-BE49-F238E27FC236}">
                <a16:creationId xmlns:a16="http://schemas.microsoft.com/office/drawing/2014/main" id="{F2949C65-D6A5-5282-5E25-D94BEE2CB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81" y="1196610"/>
            <a:ext cx="4671482" cy="2232390"/>
          </a:xfrm>
          <a:prstGeom prst="rect">
            <a:avLst/>
          </a:prstGeom>
          <a:ln>
            <a:solidFill>
              <a:schemeClr val="tx1"/>
            </a:solidFill>
          </a:ln>
        </p:spPr>
      </p:pic>
      <p:pic>
        <p:nvPicPr>
          <p:cNvPr id="12" name="Picture 11">
            <a:extLst>
              <a:ext uri="{FF2B5EF4-FFF2-40B4-BE49-F238E27FC236}">
                <a16:creationId xmlns:a16="http://schemas.microsoft.com/office/drawing/2014/main" id="{0E2B276C-20B9-3DF7-132B-5B9FC33A6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036" y="3495523"/>
            <a:ext cx="5203283" cy="2997091"/>
          </a:xfrm>
          <a:prstGeom prst="rect">
            <a:avLst/>
          </a:prstGeom>
          <a:ln>
            <a:solidFill>
              <a:schemeClr val="tx1"/>
            </a:solidFill>
          </a:ln>
        </p:spPr>
      </p:pic>
      <p:pic>
        <p:nvPicPr>
          <p:cNvPr id="5" name="Picture 4">
            <a:extLst>
              <a:ext uri="{FF2B5EF4-FFF2-40B4-BE49-F238E27FC236}">
                <a16:creationId xmlns:a16="http://schemas.microsoft.com/office/drawing/2014/main" id="{C22C2794-0700-D9C5-B0AB-E7E95EB0BE20}"/>
              </a:ext>
            </a:extLst>
          </p:cNvPr>
          <p:cNvPicPr>
            <a:picLocks noChangeAspect="1"/>
          </p:cNvPicPr>
          <p:nvPr/>
        </p:nvPicPr>
        <p:blipFill>
          <a:blip r:embed="rId4"/>
          <a:stretch>
            <a:fillRect/>
          </a:stretch>
        </p:blipFill>
        <p:spPr>
          <a:xfrm>
            <a:off x="5276458" y="1146850"/>
            <a:ext cx="5457369" cy="2255202"/>
          </a:xfrm>
          <a:prstGeom prst="rect">
            <a:avLst/>
          </a:prstGeom>
          <a:ln>
            <a:solidFill>
              <a:schemeClr val="tx1"/>
            </a:solidFill>
          </a:ln>
        </p:spPr>
      </p:pic>
      <p:pic>
        <p:nvPicPr>
          <p:cNvPr id="7" name="Picture 6">
            <a:extLst>
              <a:ext uri="{FF2B5EF4-FFF2-40B4-BE49-F238E27FC236}">
                <a16:creationId xmlns:a16="http://schemas.microsoft.com/office/drawing/2014/main" id="{CE1902CA-5318-7956-C34E-64836997B062}"/>
              </a:ext>
            </a:extLst>
          </p:cNvPr>
          <p:cNvPicPr>
            <a:picLocks noChangeAspect="1"/>
          </p:cNvPicPr>
          <p:nvPr/>
        </p:nvPicPr>
        <p:blipFill>
          <a:blip r:embed="rId5"/>
          <a:stretch>
            <a:fillRect/>
          </a:stretch>
        </p:blipFill>
        <p:spPr>
          <a:xfrm>
            <a:off x="180048" y="3693459"/>
            <a:ext cx="6531365" cy="2725270"/>
          </a:xfrm>
          <a:prstGeom prst="rect">
            <a:avLst/>
          </a:prstGeom>
          <a:ln>
            <a:solidFill>
              <a:schemeClr val="tx1"/>
            </a:solidFill>
          </a:ln>
        </p:spPr>
      </p:pic>
    </p:spTree>
    <p:extLst>
      <p:ext uri="{BB962C8B-B14F-4D97-AF65-F5344CB8AC3E}">
        <p14:creationId xmlns:p14="http://schemas.microsoft.com/office/powerpoint/2010/main" val="3649216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36A03-E532-5426-1E25-8C75212C16D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54950CF-C068-4001-7EA4-54EE6156A099}"/>
              </a:ext>
            </a:extLst>
          </p:cNvPr>
          <p:cNvSpPr txBox="1"/>
          <p:nvPr/>
        </p:nvSpPr>
        <p:spPr>
          <a:xfrm>
            <a:off x="156882" y="117696"/>
            <a:ext cx="11878235" cy="3416320"/>
          </a:xfrm>
          <a:prstGeom prst="rect">
            <a:avLst/>
          </a:prstGeom>
          <a:noFill/>
        </p:spPr>
        <p:txBody>
          <a:bodyPr wrap="square" rtlCol="0">
            <a:spAutoFit/>
          </a:bodyPr>
          <a:lstStyle/>
          <a:p>
            <a:r>
              <a:rPr lang="en-IN" b="1" dirty="0"/>
              <a:t>State Action Value Function</a:t>
            </a:r>
          </a:p>
          <a:p>
            <a:endParaRPr lang="en-IN" b="1" dirty="0"/>
          </a:p>
          <a:p>
            <a:r>
              <a:rPr lang="en-IN" dirty="0"/>
              <a:t>The key quantity that </a:t>
            </a:r>
            <a:r>
              <a:rPr lang="en-IN" dirty="0" err="1"/>
              <a:t>reinf</a:t>
            </a:r>
            <a:r>
              <a:rPr lang="en-IN" dirty="0"/>
              <a:t> is trying to compute is called the State Action value function or the Q-function Q(</a:t>
            </a:r>
            <a:r>
              <a:rPr lang="en-IN" dirty="0" err="1"/>
              <a:t>s,a</a:t>
            </a:r>
            <a:r>
              <a:rPr lang="en-IN" dirty="0"/>
              <a:t>). Q(</a:t>
            </a:r>
            <a:r>
              <a:rPr lang="en-IN" dirty="0" err="1"/>
              <a:t>s,a</a:t>
            </a:r>
            <a:r>
              <a:rPr lang="en-IN" dirty="0"/>
              <a:t>) is the return if you:</a:t>
            </a:r>
          </a:p>
          <a:p>
            <a:pPr marL="285750" indent="-285750">
              <a:buFontTx/>
              <a:buChar char="-"/>
            </a:pPr>
            <a:r>
              <a:rPr lang="en-IN" dirty="0"/>
              <a:t>Start with state s</a:t>
            </a:r>
          </a:p>
          <a:p>
            <a:pPr marL="285750" indent="-285750">
              <a:buFontTx/>
              <a:buChar char="-"/>
            </a:pPr>
            <a:r>
              <a:rPr lang="en-IN" dirty="0"/>
              <a:t>Take action a once</a:t>
            </a:r>
          </a:p>
          <a:p>
            <a:pPr marL="285750" indent="-285750">
              <a:buFontTx/>
              <a:buChar char="-"/>
            </a:pPr>
            <a:r>
              <a:rPr lang="en-IN" dirty="0"/>
              <a:t>Then behave optimally after that by taking the action according to the policy (resulting in the highest possible return)</a:t>
            </a:r>
          </a:p>
          <a:p>
            <a:endParaRPr lang="en-IN" dirty="0"/>
          </a:p>
          <a:p>
            <a:r>
              <a:rPr lang="en-IN" dirty="0"/>
              <a:t>Example – for the policy below (first horizontal box), if we want to calculate Q(2, right), then we will go from state 2</a:t>
            </a:r>
            <a:r>
              <a:rPr lang="en-IN" dirty="0">
                <a:sym typeface="Wingdings" panose="05000000000000000000" pitchFamily="2" charset="2"/>
              </a:rPr>
              <a:t>3, 32, 21 because the optimal policy till state 4 is left. Thus, the return Q(2, right) = 12.5. Similarly, starting state 2, if we go left Q(2, left) = 50. Performing a similar exercise for the same optimal policy for Q(4, left) = 12.5. Lastly, Q(4, right) = 0 + (0.5)(0) + (0.5)(0.5)(40) = 10</a:t>
            </a:r>
            <a:endParaRPr lang="en-IN" dirty="0"/>
          </a:p>
        </p:txBody>
      </p:sp>
      <p:pic>
        <p:nvPicPr>
          <p:cNvPr id="4" name="Picture 3">
            <a:extLst>
              <a:ext uri="{FF2B5EF4-FFF2-40B4-BE49-F238E27FC236}">
                <a16:creationId xmlns:a16="http://schemas.microsoft.com/office/drawing/2014/main" id="{409D99BE-CF53-F346-93C7-F4504B99F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247" y="3429000"/>
            <a:ext cx="6704638" cy="3271540"/>
          </a:xfrm>
          <a:prstGeom prst="rect">
            <a:avLst/>
          </a:prstGeom>
          <a:ln>
            <a:solidFill>
              <a:schemeClr val="tx1"/>
            </a:solidFill>
          </a:ln>
        </p:spPr>
      </p:pic>
    </p:spTree>
    <p:extLst>
      <p:ext uri="{BB962C8B-B14F-4D97-AF65-F5344CB8AC3E}">
        <p14:creationId xmlns:p14="http://schemas.microsoft.com/office/powerpoint/2010/main" val="2507989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4404</TotalTime>
  <Words>2890</Words>
  <Application>Microsoft Office PowerPoint</Application>
  <PresentationFormat>Widescreen</PresentationFormat>
  <Paragraphs>135</Paragraphs>
  <Slides>22</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Calibri Light</vt:lpstr>
      <vt:lpstr>Cambria Math</vt:lpstr>
      <vt:lpstr>Wingdings</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Riddhik Rathod</dc:creator>
  <cp:lastModifiedBy>Riddhik Rathod</cp:lastModifiedBy>
  <cp:revision>269</cp:revision>
  <dcterms:created xsi:type="dcterms:W3CDTF">2024-01-29T06:52:33Z</dcterms:created>
  <dcterms:modified xsi:type="dcterms:W3CDTF">2025-08-30T15:13:24Z</dcterms:modified>
</cp:coreProperties>
</file>